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7"/>
  </p:notesMasterIdLst>
  <p:sldIdLst>
    <p:sldId id="293" r:id="rId2"/>
    <p:sldId id="334" r:id="rId3"/>
    <p:sldId id="290" r:id="rId4"/>
    <p:sldId id="291" r:id="rId5"/>
    <p:sldId id="29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3B7A"/>
    <a:srgbClr val="42789A"/>
    <a:srgbClr val="5091CD"/>
    <a:srgbClr val="DAE8F2"/>
    <a:srgbClr val="B6D1E6"/>
    <a:srgbClr val="FBFCFD"/>
    <a:srgbClr val="005BAA"/>
    <a:srgbClr val="8CB7E1"/>
    <a:srgbClr val="FDCD09"/>
    <a:srgbClr val="D4E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001" autoAdjust="0"/>
    <p:restoredTop sz="94660"/>
  </p:normalViewPr>
  <p:slideViewPr>
    <p:cSldViewPr snapToGrid="0">
      <p:cViewPr varScale="1">
        <p:scale>
          <a:sx n="98" d="100"/>
          <a:sy n="98" d="100"/>
        </p:scale>
        <p:origin x="1152" y="84"/>
      </p:cViewPr>
      <p:guideLst/>
    </p:cSldViewPr>
  </p:slideViewPr>
  <p:notesTextViewPr>
    <p:cViewPr>
      <p:scale>
        <a:sx n="1" d="1"/>
        <a:sy n="1" d="1"/>
      </p:scale>
      <p:origin x="0" y="0"/>
    </p:cViewPr>
  </p:notesTextViewPr>
  <p:sorterViewPr>
    <p:cViewPr varScale="1">
      <p:scale>
        <a:sx n="100" d="100"/>
        <a:sy n="100" d="100"/>
      </p:scale>
      <p:origin x="0" y="-175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F3CEBE-ED40-44E9-AB91-D39451CD69E8}" type="datetimeFigureOut">
              <a:rPr lang="en-US" smtClean="0"/>
              <a:t>10/15/2025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F426A4-13C7-4E2A-87CC-32D773B6883A}" type="slidenum">
              <a:rPr lang="en-US" smtClean="0"/>
              <a:t>‹#›</a:t>
            </a:fld>
            <a:endParaRPr lang="en-US" dirty="0"/>
          </a:p>
        </p:txBody>
      </p:sp>
    </p:spTree>
    <p:extLst>
      <p:ext uri="{BB962C8B-B14F-4D97-AF65-F5344CB8AC3E}">
        <p14:creationId xmlns:p14="http://schemas.microsoft.com/office/powerpoint/2010/main" val="820120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29920125"/>
      </p:ext>
    </p:extLst>
  </p:cSld>
  <p:clrMapOvr>
    <a:masterClrMapping/>
  </p:clrMapOvr>
  <p:transition spd="slow" advClick="0" advTm="8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56388938"/>
      </p:ext>
    </p:extLst>
  </p:cSld>
  <p:clrMapOvr>
    <a:masterClrMapping/>
  </p:clrMapOvr>
  <p:transition spd="slow" advClick="0" advTm="8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207012"/>
      </p:ext>
    </p:extLst>
  </p:cSld>
  <p:clrMapOvr>
    <a:masterClrMapping/>
  </p:clrMapOvr>
  <p:transition spd="slow" advClick="0" advTm="8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12937851"/>
      </p:ext>
    </p:extLst>
  </p:cSld>
  <p:clrMapOvr>
    <a:masterClrMapping/>
  </p:clrMapOvr>
  <p:transition spd="slow" advClick="0" advTm="800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52607656"/>
      </p:ext>
    </p:extLst>
  </p:cSld>
  <p:clrMapOvr>
    <a:masterClrMapping/>
  </p:clrMapOvr>
  <p:transition spd="slow" advClick="0" advTm="800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99472884"/>
      </p:ext>
    </p:extLst>
  </p:cSld>
  <p:clrMapOvr>
    <a:masterClrMapping/>
  </p:clrMapOvr>
  <p:transition spd="slow" advClick="0" advTm="800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63269776"/>
      </p:ext>
    </p:extLst>
  </p:cSld>
  <p:clrMapOvr>
    <a:masterClrMapping/>
  </p:clrMapOvr>
  <p:transition spd="slow" advClick="0" advTm="800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2663531"/>
      </p:ext>
    </p:extLst>
  </p:cSld>
  <p:clrMapOvr>
    <a:masterClrMapping/>
  </p:clrMapOvr>
  <p:transition spd="slow" advClick="0" advTm="8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76879801"/>
      </p:ext>
    </p:extLst>
  </p:cSld>
  <p:clrMapOvr>
    <a:masterClrMapping/>
  </p:clrMapOvr>
  <p:transition spd="slow" advClick="0" advTm="8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53079888"/>
      </p:ext>
    </p:extLst>
  </p:cSld>
  <p:clrMapOvr>
    <a:masterClrMapping/>
  </p:clrMapOvr>
  <p:transition spd="slow" advClick="0" advTm="8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10/15/2025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37143095"/>
      </p:ext>
    </p:extLst>
  </p:cSld>
  <p:clrMapOvr>
    <a:masterClrMapping/>
  </p:clrMapOvr>
  <p:transition spd="slow" advClick="0" advTm="800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10/15/2025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76356926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advClick="0" advTm="800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882650" y="634999"/>
            <a:ext cx="10426700" cy="1198563"/>
          </a:xfrm>
        </p:spPr>
        <p:txBody>
          <a:bodyPr>
            <a:normAutofit/>
          </a:bodyPr>
          <a:lstStyle/>
          <a:p>
            <a:r>
              <a:rPr lang="en-US" sz="5400" b="1" i="1" dirty="0">
                <a:solidFill>
                  <a:srgbClr val="0070C0"/>
                </a:solidFill>
              </a:rPr>
              <a:t>AMA PRA Category 1 Credits™</a:t>
            </a:r>
          </a:p>
        </p:txBody>
      </p:sp>
      <p:pic>
        <p:nvPicPr>
          <p:cNvPr id="8" name="Picture 7"/>
          <p:cNvPicPr>
            <a:picLocks noChangeAspect="1"/>
          </p:cNvPicPr>
          <p:nvPr/>
        </p:nvPicPr>
        <p:blipFill>
          <a:blip r:embed="rId2"/>
          <a:stretch>
            <a:fillRect/>
          </a:stretch>
        </p:blipFill>
        <p:spPr>
          <a:xfrm>
            <a:off x="882650" y="2051532"/>
            <a:ext cx="10558895" cy="17868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0074" y="4056392"/>
            <a:ext cx="1831852" cy="1338075"/>
          </a:xfrm>
          <a:prstGeom prst="rect">
            <a:avLst/>
          </a:prstGeom>
        </p:spPr>
      </p:pic>
    </p:spTree>
    <p:extLst>
      <p:ext uri="{BB962C8B-B14F-4D97-AF65-F5344CB8AC3E}">
        <p14:creationId xmlns:p14="http://schemas.microsoft.com/office/powerpoint/2010/main" val="4087534483"/>
      </p:ext>
    </p:extLst>
  </p:cSld>
  <p:clrMapOvr>
    <a:masterClrMapping/>
  </p:clrMapOvr>
  <p:transition spd="slow" advTm="6000">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693987"/>
            <a:ext cx="12192000" cy="1198563"/>
          </a:xfrm>
          <a:solidFill>
            <a:srgbClr val="005BAA"/>
          </a:solidFill>
        </p:spPr>
        <p:txBody>
          <a:bodyPr anchor="ctr" anchorCtr="0">
            <a:normAutofit/>
          </a:bodyPr>
          <a:lstStyle/>
          <a:p>
            <a:r>
              <a:rPr lang="en-US" sz="5400" b="1" dirty="0">
                <a:solidFill>
                  <a:schemeClr val="bg1"/>
                </a:solidFill>
              </a:rPr>
              <a:t>Nursing Credits</a:t>
            </a:r>
          </a:p>
        </p:txBody>
      </p:sp>
      <p:sp>
        <p:nvSpPr>
          <p:cNvPr id="4" name="Rectangle 3"/>
          <p:cNvSpPr/>
          <p:nvPr/>
        </p:nvSpPr>
        <p:spPr>
          <a:xfrm>
            <a:off x="669713" y="2109124"/>
            <a:ext cx="10544825" cy="3908762"/>
          </a:xfrm>
          <a:prstGeom prst="rect">
            <a:avLst/>
          </a:prstGeom>
        </p:spPr>
        <p:txBody>
          <a:bodyPr wrap="square">
            <a:spAutoFit/>
          </a:bodyPr>
          <a:lstStyle/>
          <a:p>
            <a:pPr algn="ctr"/>
            <a:r>
              <a:rPr lang="en-US" sz="2400" dirty="0"/>
              <a:t>Norton Healthcare Institute for Education and Development is approved as a provider of nursing continuing professional development by the South Carolina Nurses Association, an accredited approver by the American Nurses Credentialing Center’s Commission on Accreditation. This continuing professional development activity has been approved for 1.0 contact hours. In order for nursing participants to obtain credits, they must claim attendance by attesting to the number of hours in attendance. </a:t>
            </a:r>
          </a:p>
          <a:p>
            <a:pPr algn="ctr"/>
            <a:endParaRPr lang="en-US" sz="3200" dirty="0"/>
          </a:p>
          <a:p>
            <a:pPr algn="ctr"/>
            <a:r>
              <a:rPr lang="en-US" sz="2400" dirty="0"/>
              <a:t>For more information related to nursing credits, contact Sally Sturgeon, DNP, RN, SANE-A, AFN-BC at (502) 446-5889 or sally.sturgeon@nortonhealthcare.org.</a:t>
            </a:r>
          </a:p>
        </p:txBody>
      </p:sp>
    </p:spTree>
    <p:extLst>
      <p:ext uri="{BB962C8B-B14F-4D97-AF65-F5344CB8AC3E}">
        <p14:creationId xmlns:p14="http://schemas.microsoft.com/office/powerpoint/2010/main" val="1377459605"/>
      </p:ext>
    </p:extLst>
  </p:cSld>
  <p:clrMapOvr>
    <a:masterClrMapping/>
  </p:clrMapOvr>
  <p:transition spd="slow" advTm="600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1231212"/>
            <a:ext cx="12191999" cy="1198563"/>
          </a:xfrm>
          <a:solidFill>
            <a:srgbClr val="005BAA"/>
          </a:solidFill>
        </p:spPr>
        <p:txBody>
          <a:bodyPr anchor="ctr" anchorCtr="0">
            <a:normAutofit/>
          </a:bodyPr>
          <a:lstStyle/>
          <a:p>
            <a:r>
              <a:rPr lang="en-US" sz="5400" b="1" dirty="0">
                <a:solidFill>
                  <a:schemeClr val="bg1"/>
                </a:solidFill>
              </a:rPr>
              <a:t>Planner Disclosure</a:t>
            </a:r>
          </a:p>
        </p:txBody>
      </p:sp>
      <p:sp>
        <p:nvSpPr>
          <p:cNvPr id="4" name="Content Placeholder 2"/>
          <p:cNvSpPr>
            <a:spLocks noGrp="1"/>
          </p:cNvSpPr>
          <p:nvPr>
            <p:ph type="subTitle" idx="1"/>
          </p:nvPr>
        </p:nvSpPr>
        <p:spPr>
          <a:xfrm>
            <a:off x="1523998" y="3740745"/>
            <a:ext cx="9144000" cy="1558879"/>
          </a:xfrm>
        </p:spPr>
        <p:txBody>
          <a:bodyPr anchor="ctr">
            <a:noAutofit/>
          </a:bodyPr>
          <a:lstStyle/>
          <a:p>
            <a:pPr marL="0" indent="0" algn="ctr">
              <a:buNone/>
            </a:pPr>
            <a:r>
              <a:rPr lang="en-US" sz="2800" dirty="0"/>
              <a:t>The planner, Anupama Raghuram, M.D., discloses relevant financial relationships with ineligible companies Merck (stock) and Pfizer (stock, employee), These relationships have ended and the relationship has been successfully mitigated.</a:t>
            </a:r>
          </a:p>
          <a:p>
            <a:pPr marL="0" indent="0" algn="ctr">
              <a:buNone/>
            </a:pPr>
            <a:endParaRPr lang="en-US" sz="2800" dirty="0"/>
          </a:p>
          <a:p>
            <a:pPr marL="0" indent="0" algn="ctr">
              <a:buNone/>
            </a:pPr>
            <a:r>
              <a:rPr lang="en-US" sz="2800" dirty="0"/>
              <a:t>No other planners disclose relationships with ineligible companies</a:t>
            </a:r>
            <a:r>
              <a:rPr lang="en-US" sz="3600" dirty="0"/>
              <a:t>.</a:t>
            </a:r>
          </a:p>
        </p:txBody>
      </p:sp>
    </p:spTree>
    <p:extLst>
      <p:ext uri="{BB962C8B-B14F-4D97-AF65-F5344CB8AC3E}">
        <p14:creationId xmlns:p14="http://schemas.microsoft.com/office/powerpoint/2010/main" val="1034828944"/>
      </p:ext>
    </p:extLst>
  </p:cSld>
  <p:clrMapOvr>
    <a:masterClrMapping/>
  </p:clrMapOvr>
  <p:transition spd="slow" advTm="500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1020970"/>
            <a:ext cx="12192000" cy="1198563"/>
          </a:xfrm>
          <a:solidFill>
            <a:srgbClr val="005BAA"/>
          </a:solidFill>
        </p:spPr>
        <p:txBody>
          <a:bodyPr anchor="ctr" anchorCtr="0">
            <a:normAutofit/>
          </a:bodyPr>
          <a:lstStyle/>
          <a:p>
            <a:r>
              <a:rPr lang="en-US" sz="5400" b="1" dirty="0">
                <a:solidFill>
                  <a:schemeClr val="bg1"/>
                </a:solidFill>
              </a:rPr>
              <a:t>Speaker Disclosure</a:t>
            </a:r>
          </a:p>
        </p:txBody>
      </p:sp>
      <p:sp>
        <p:nvSpPr>
          <p:cNvPr id="3" name="Subtitle 2"/>
          <p:cNvSpPr>
            <a:spLocks noGrp="1"/>
          </p:cNvSpPr>
          <p:nvPr>
            <p:ph type="subTitle" idx="1"/>
          </p:nvPr>
        </p:nvSpPr>
        <p:spPr>
          <a:xfrm>
            <a:off x="1636294" y="3090966"/>
            <a:ext cx="8919411" cy="2149643"/>
          </a:xfrm>
        </p:spPr>
        <p:txBody>
          <a:bodyPr>
            <a:noAutofit/>
          </a:bodyPr>
          <a:lstStyle/>
          <a:p>
            <a:pPr>
              <a:lnSpc>
                <a:spcPct val="100000"/>
              </a:lnSpc>
              <a:spcBef>
                <a:spcPts val="0"/>
              </a:spcBef>
            </a:pPr>
            <a:r>
              <a:rPr lang="en-US" sz="2800" dirty="0"/>
              <a:t>The speaker, Nancy Johnson, DrPH, MSPH, CIH, has no relevant financial relationships with ineligible companies to disclose.</a:t>
            </a:r>
          </a:p>
        </p:txBody>
      </p:sp>
    </p:spTree>
    <p:extLst>
      <p:ext uri="{BB962C8B-B14F-4D97-AF65-F5344CB8AC3E}">
        <p14:creationId xmlns:p14="http://schemas.microsoft.com/office/powerpoint/2010/main" val="3829815671"/>
      </p:ext>
    </p:extLst>
  </p:cSld>
  <p:clrMapOvr>
    <a:masterClrMapping/>
  </p:clrMapOvr>
  <p:transition spd="slow" advTm="600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E4ECA-40EC-F147-9F20-A54BBA4CED36}"/>
              </a:ext>
            </a:extLst>
          </p:cNvPr>
          <p:cNvSpPr>
            <a:spLocks noGrp="1"/>
          </p:cNvSpPr>
          <p:nvPr>
            <p:ph type="ctrTitle"/>
          </p:nvPr>
        </p:nvSpPr>
        <p:spPr>
          <a:xfrm>
            <a:off x="0" y="1225827"/>
            <a:ext cx="12192000" cy="1198563"/>
          </a:xfrm>
          <a:solidFill>
            <a:srgbClr val="005BAA"/>
          </a:solidFill>
        </p:spPr>
        <p:txBody>
          <a:bodyPr anchor="ctr" anchorCtr="0">
            <a:normAutofit/>
          </a:bodyPr>
          <a:lstStyle/>
          <a:p>
            <a:r>
              <a:rPr lang="en-US" sz="5400" b="1" dirty="0">
                <a:solidFill>
                  <a:schemeClr val="bg1"/>
                </a:solidFill>
              </a:rPr>
              <a:t>Evaluation &amp; Attendance</a:t>
            </a:r>
          </a:p>
        </p:txBody>
      </p:sp>
      <p:sp>
        <p:nvSpPr>
          <p:cNvPr id="4" name="Content Placeholder 2"/>
          <p:cNvSpPr>
            <a:spLocks noGrp="1"/>
          </p:cNvSpPr>
          <p:nvPr>
            <p:ph type="subTitle" idx="1"/>
          </p:nvPr>
        </p:nvSpPr>
        <p:spPr>
          <a:xfrm>
            <a:off x="887658" y="2748028"/>
            <a:ext cx="10416683" cy="1764337"/>
          </a:xfrm>
        </p:spPr>
        <p:txBody>
          <a:bodyPr>
            <a:normAutofit/>
          </a:bodyPr>
          <a:lstStyle/>
          <a:p>
            <a:pPr marL="0" indent="0">
              <a:buNone/>
            </a:pPr>
            <a:endParaRPr lang="en-US" sz="2000" dirty="0"/>
          </a:p>
          <a:p>
            <a:r>
              <a:rPr lang="en-US" sz="4000" dirty="0"/>
              <a:t>Scan QR Code for evaluation and to claim credit.</a:t>
            </a:r>
          </a:p>
        </p:txBody>
      </p:sp>
      <p:pic>
        <p:nvPicPr>
          <p:cNvPr id="5" name="Picture 4" descr="A qr code on a white background&#10;&#10;AI-generated content may be incorrect.">
            <a:extLst>
              <a:ext uri="{FF2B5EF4-FFF2-40B4-BE49-F238E27FC236}">
                <a16:creationId xmlns:a16="http://schemas.microsoft.com/office/drawing/2014/main" id="{C1592A8E-F313-7DED-66A5-A941731494C9}"/>
              </a:ext>
            </a:extLst>
          </p:cNvPr>
          <p:cNvPicPr>
            <a:picLocks noChangeAspect="1"/>
          </p:cNvPicPr>
          <p:nvPr/>
        </p:nvPicPr>
        <p:blipFill>
          <a:blip r:embed="rId2"/>
          <a:stretch>
            <a:fillRect/>
          </a:stretch>
        </p:blipFill>
        <p:spPr>
          <a:xfrm>
            <a:off x="4738066" y="3830706"/>
            <a:ext cx="2715868" cy="2715868"/>
          </a:xfrm>
          <a:prstGeom prst="rect">
            <a:avLst/>
          </a:prstGeom>
        </p:spPr>
      </p:pic>
    </p:spTree>
    <p:extLst>
      <p:ext uri="{BB962C8B-B14F-4D97-AF65-F5344CB8AC3E}">
        <p14:creationId xmlns:p14="http://schemas.microsoft.com/office/powerpoint/2010/main" val="3146639837"/>
      </p:ext>
    </p:extLst>
  </p:cSld>
  <p:clrMapOvr>
    <a:masterClrMapping/>
  </p:clrMapOvr>
  <p:transition spd="slow" advTm="6000">
    <p:fade/>
  </p:transition>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6347</TotalTime>
  <Words>203</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AMA PRA Category 1 Credits™</vt:lpstr>
      <vt:lpstr>Nursing Credits</vt:lpstr>
      <vt:lpstr>Planner Disclosure</vt:lpstr>
      <vt:lpstr>Speaker Disclosure</vt:lpstr>
      <vt:lpstr>Evaluation &amp; Attendance</vt:lpstr>
    </vt:vector>
  </TitlesOfParts>
  <Company>Norton Healthcare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Byerley, McKenna R.</dc:creator>
  <cp:lastModifiedBy>Song, Chelsea M.</cp:lastModifiedBy>
  <cp:revision>276</cp:revision>
  <dcterms:created xsi:type="dcterms:W3CDTF">2020-08-10T17:59:11Z</dcterms:created>
  <dcterms:modified xsi:type="dcterms:W3CDTF">2025-10-15T18:48:43Z</dcterms:modified>
</cp:coreProperties>
</file>