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7" r:id="rId3"/>
  </p:sldMasterIdLst>
  <p:notesMasterIdLst>
    <p:notesMasterId r:id="rId29"/>
  </p:notesMasterIdLst>
  <p:sldIdLst>
    <p:sldId id="256" r:id="rId4"/>
    <p:sldId id="289" r:id="rId5"/>
    <p:sldId id="284" r:id="rId6"/>
    <p:sldId id="298" r:id="rId7"/>
    <p:sldId id="305" r:id="rId8"/>
    <p:sldId id="293" r:id="rId9"/>
    <p:sldId id="329" r:id="rId10"/>
    <p:sldId id="309" r:id="rId11"/>
    <p:sldId id="304" r:id="rId12"/>
    <p:sldId id="319" r:id="rId13"/>
    <p:sldId id="316" r:id="rId14"/>
    <p:sldId id="317" r:id="rId15"/>
    <p:sldId id="318" r:id="rId16"/>
    <p:sldId id="321" r:id="rId17"/>
    <p:sldId id="320" r:id="rId18"/>
    <p:sldId id="306" r:id="rId19"/>
    <p:sldId id="307" r:id="rId20"/>
    <p:sldId id="323" r:id="rId21"/>
    <p:sldId id="324" r:id="rId22"/>
    <p:sldId id="325" r:id="rId23"/>
    <p:sldId id="326" r:id="rId24"/>
    <p:sldId id="328" r:id="rId25"/>
    <p:sldId id="327" r:id="rId26"/>
    <p:sldId id="300" r:id="rId27"/>
    <p:sldId id="29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de, Ashley" initials="WA" lastIdx="5" clrIdx="0">
    <p:extLst>
      <p:ext uri="{19B8F6BF-5375-455C-9EA6-DF929625EA0E}">
        <p15:presenceInfo xmlns:p15="http://schemas.microsoft.com/office/powerpoint/2012/main" userId="S-1-5-21-115761338-1150813220-1225219381-1420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0A3"/>
    <a:srgbClr val="9698AD"/>
    <a:srgbClr val="EE1B23"/>
    <a:srgbClr val="D73731"/>
    <a:srgbClr val="3E4D9E"/>
    <a:srgbClr val="1127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4" autoAdjust="0"/>
    <p:restoredTop sz="80172" autoAdjust="0"/>
  </p:normalViewPr>
  <p:slideViewPr>
    <p:cSldViewPr snapToGrid="0">
      <p:cViewPr varScale="1">
        <p:scale>
          <a:sx n="84" d="100"/>
          <a:sy n="84" d="100"/>
        </p:scale>
        <p:origin x="108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E814C4-F32A-4699-8046-DB832D4F261B}" type="datetimeFigureOut">
              <a:rPr lang="en-US" smtClean="0"/>
              <a:t>08/06/2024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8C257-40C3-49F5-9722-727DDA3B4812}" type="slidenum">
              <a:rPr lang="en-US" smtClean="0"/>
              <a:t>‹#›</a:t>
            </a:fld>
            <a:endParaRPr lang="en-US" dirty="0"/>
          </a:p>
        </p:txBody>
      </p:sp>
    </p:spTree>
    <p:extLst>
      <p:ext uri="{BB962C8B-B14F-4D97-AF65-F5344CB8AC3E}">
        <p14:creationId xmlns:p14="http://schemas.microsoft.com/office/powerpoint/2010/main" val="3756894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a:t>
            </a:fld>
            <a:endParaRPr lang="en-US" dirty="0"/>
          </a:p>
        </p:txBody>
      </p:sp>
    </p:spTree>
    <p:extLst>
      <p:ext uri="{BB962C8B-B14F-4D97-AF65-F5344CB8AC3E}">
        <p14:creationId xmlns:p14="http://schemas.microsoft.com/office/powerpoint/2010/main" val="4032741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a:t>
            </a:r>
            <a:r>
              <a:rPr lang="en-US" baseline="0" dirty="0" smtClean="0"/>
              <a:t> from page</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10</a:t>
            </a:fld>
            <a:endParaRPr lang="en-US" dirty="0"/>
          </a:p>
        </p:txBody>
      </p:sp>
    </p:spTree>
    <p:extLst>
      <p:ext uri="{BB962C8B-B14F-4D97-AF65-F5344CB8AC3E}">
        <p14:creationId xmlns:p14="http://schemas.microsoft.com/office/powerpoint/2010/main" val="2820970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11</a:t>
            </a:fld>
            <a:endParaRPr lang="en-US" dirty="0"/>
          </a:p>
        </p:txBody>
      </p:sp>
    </p:spTree>
    <p:extLst>
      <p:ext uri="{BB962C8B-B14F-4D97-AF65-F5344CB8AC3E}">
        <p14:creationId xmlns:p14="http://schemas.microsoft.com/office/powerpoint/2010/main" val="1628178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from slide</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12</a:t>
            </a:fld>
            <a:endParaRPr lang="en-US" dirty="0"/>
          </a:p>
        </p:txBody>
      </p:sp>
    </p:spTree>
    <p:extLst>
      <p:ext uri="{BB962C8B-B14F-4D97-AF65-F5344CB8AC3E}">
        <p14:creationId xmlns:p14="http://schemas.microsoft.com/office/powerpoint/2010/main" val="4235581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a:t>
            </a:r>
            <a:r>
              <a:rPr lang="en-US" baseline="0" dirty="0" smtClean="0"/>
              <a:t> from slide</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13</a:t>
            </a:fld>
            <a:endParaRPr lang="en-US" dirty="0"/>
          </a:p>
        </p:txBody>
      </p:sp>
    </p:spTree>
    <p:extLst>
      <p:ext uri="{BB962C8B-B14F-4D97-AF65-F5344CB8AC3E}">
        <p14:creationId xmlns:p14="http://schemas.microsoft.com/office/powerpoint/2010/main" val="1241218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notes)</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14</a:t>
            </a:fld>
            <a:endParaRPr lang="en-US" dirty="0"/>
          </a:p>
        </p:txBody>
      </p:sp>
    </p:spTree>
    <p:extLst>
      <p:ext uri="{BB962C8B-B14F-4D97-AF65-F5344CB8AC3E}">
        <p14:creationId xmlns:p14="http://schemas.microsoft.com/office/powerpoint/2010/main" val="166387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a:t>
            </a:r>
            <a:r>
              <a:rPr lang="en-US" baseline="0" dirty="0" smtClean="0"/>
              <a:t> the patient is prepped, the prep must dry the allotted time for maximum antimicrobial effect, and to reduce fire risk. </a:t>
            </a:r>
          </a:p>
          <a:p>
            <a:r>
              <a:rPr lang="en-US" baseline="0" dirty="0" smtClean="0"/>
              <a:t>This is normally 3 minutes for hairless skin, or up to an HOUR if prepped within hair.</a:t>
            </a:r>
          </a:p>
          <a:p>
            <a:r>
              <a:rPr lang="en-US" baseline="0" dirty="0" smtClean="0"/>
              <a:t>The patient is then draped by the sterile surgical team with sterile drapes, to prepare for a surgical incision.</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15</a:t>
            </a:fld>
            <a:endParaRPr lang="en-US" dirty="0"/>
          </a:p>
        </p:txBody>
      </p:sp>
    </p:spTree>
    <p:extLst>
      <p:ext uri="{BB962C8B-B14F-4D97-AF65-F5344CB8AC3E}">
        <p14:creationId xmlns:p14="http://schemas.microsoft.com/office/powerpoint/2010/main" val="2108924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notes</a:t>
            </a:r>
            <a:r>
              <a:rPr lang="en-US" baseline="0" dirty="0" smtClean="0"/>
              <a:t> for intro to video)</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16</a:t>
            </a:fld>
            <a:endParaRPr lang="en-US" dirty="0"/>
          </a:p>
        </p:txBody>
      </p:sp>
    </p:spTree>
    <p:extLst>
      <p:ext uri="{BB962C8B-B14F-4D97-AF65-F5344CB8AC3E}">
        <p14:creationId xmlns:p14="http://schemas.microsoft.com/office/powerpoint/2010/main" val="516909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that we have viewed the video, I would like you to recall some scenes that show examples of improper sterile technique, when performing a skin prep.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17</a:t>
            </a:fld>
            <a:endParaRPr lang="en-US" dirty="0"/>
          </a:p>
        </p:txBody>
      </p:sp>
    </p:spTree>
    <p:extLst>
      <p:ext uri="{BB962C8B-B14F-4D97-AF65-F5344CB8AC3E}">
        <p14:creationId xmlns:p14="http://schemas.microsoft.com/office/powerpoint/2010/main" val="3677981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notes)</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18</a:t>
            </a:fld>
            <a:endParaRPr lang="en-US" dirty="0"/>
          </a:p>
        </p:txBody>
      </p:sp>
    </p:spTree>
    <p:extLst>
      <p:ext uri="{BB962C8B-B14F-4D97-AF65-F5344CB8AC3E}">
        <p14:creationId xmlns:p14="http://schemas.microsoft.com/office/powerpoint/2010/main" val="28420378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notes)</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19</a:t>
            </a:fld>
            <a:endParaRPr lang="en-US" dirty="0"/>
          </a:p>
        </p:txBody>
      </p:sp>
    </p:spTree>
    <p:extLst>
      <p:ext uri="{BB962C8B-B14F-4D97-AF65-F5344CB8AC3E}">
        <p14:creationId xmlns:p14="http://schemas.microsoft.com/office/powerpoint/2010/main" val="3285550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BD8C257-40C3-49F5-9722-727DDA3B4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690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notes)</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20</a:t>
            </a:fld>
            <a:endParaRPr lang="en-US" dirty="0"/>
          </a:p>
        </p:txBody>
      </p:sp>
    </p:spTree>
    <p:extLst>
      <p:ext uri="{BB962C8B-B14F-4D97-AF65-F5344CB8AC3E}">
        <p14:creationId xmlns:p14="http://schemas.microsoft.com/office/powerpoint/2010/main" val="3740362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from slide</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21</a:t>
            </a:fld>
            <a:endParaRPr lang="en-US" dirty="0"/>
          </a:p>
        </p:txBody>
      </p:sp>
    </p:spTree>
    <p:extLst>
      <p:ext uri="{BB962C8B-B14F-4D97-AF65-F5344CB8AC3E}">
        <p14:creationId xmlns:p14="http://schemas.microsoft.com/office/powerpoint/2010/main" val="4079888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r>
              <a:rPr lang="en-US" sz="1200" b="1" i="0" kern="1200" dirty="0" smtClean="0">
                <a:solidFill>
                  <a:schemeClr val="tx1"/>
                </a:solidFill>
                <a:effectLst/>
                <a:latin typeface="+mn-lt"/>
                <a:ea typeface="+mn-ea"/>
                <a:cs typeface="+mn-cs"/>
              </a:rPr>
              <a:t>So to recap our objectives:</a:t>
            </a:r>
          </a:p>
          <a:p>
            <a:pPr>
              <a:buFont typeface="Arial" panose="020B0604020202020204" pitchFamily="34" charset="0"/>
              <a:buChar char="•"/>
            </a:pPr>
            <a:endParaRPr lang="en-US" sz="1200" b="1"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kern="1200" dirty="0" smtClean="0">
                <a:solidFill>
                  <a:schemeClr val="tx1"/>
                </a:solidFill>
                <a:effectLst/>
                <a:latin typeface="+mn-lt"/>
                <a:ea typeface="+mn-ea"/>
                <a:cs typeface="+mn-cs"/>
              </a:rPr>
              <a:t>Discuss the significance of Surgical Site Infections (SSIs): </a:t>
            </a:r>
            <a:r>
              <a:rPr lang="en-US" dirty="0" smtClean="0"/>
              <a:t>SSIs can lead to increased length of postoperative hospital stay, drastically escalated expense, higher rates of hospital readmission, and jeopardized health outcomes.</a:t>
            </a:r>
          </a:p>
          <a:p>
            <a:pPr>
              <a:buFont typeface="Arial" panose="020B0604020202020204" pitchFamily="34" charset="0"/>
              <a:buChar char="•"/>
            </a:pPr>
            <a:endParaRPr lang="en-US" sz="1200" b="1" kern="1200" dirty="0" smtClean="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latin typeface="+mn-lt"/>
                <a:ea typeface="+mn-ea"/>
                <a:cs typeface="Arial" panose="020B0604020202020204" pitchFamily="34" charset="0"/>
              </a:rPr>
              <a:t>Discuss the role of skin antisepsis in the surgical setting for the prevention of SSIs</a:t>
            </a:r>
            <a:r>
              <a:rPr lang="en-US" dirty="0" smtClean="0"/>
              <a:t>Skin antisepsis is a critical component of surgical site infection (SSI) prevention. The primary source of organisms contributing to infection following surgery is the bacteria on a patient’s skin.</a:t>
            </a:r>
          </a:p>
          <a:p>
            <a:pPr>
              <a:buFont typeface="Arial" panose="020B0604020202020204" pitchFamily="34" charset="0"/>
              <a:buChar char="•"/>
            </a:pPr>
            <a:endParaRPr lang="en-US" sz="1200" b="1" kern="1200" dirty="0" smtClean="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latin typeface="+mn-lt"/>
                <a:ea typeface="+mn-ea"/>
                <a:cs typeface="Arial" panose="020B0604020202020204" pitchFamily="34" charset="0"/>
              </a:rPr>
              <a:t>Compare different skin antisepsis products and recommendations for use </a:t>
            </a:r>
            <a:r>
              <a:rPr lang="en-US" dirty="0" smtClean="0"/>
              <a:t>AORN recommends the use of chlorhexidine gluconate (CHG) as the preferred antiseptic agent for preoperative skin preparation. CHG has been shown to be more effective than other antiseptic agents in reducing the incidence of SSIs.</a:t>
            </a:r>
          </a:p>
          <a:p>
            <a:pPr>
              <a:buFont typeface="Arial" panose="020B0604020202020204" pitchFamily="34" charset="0"/>
              <a:buChar char="•"/>
            </a:pPr>
            <a:endParaRPr lang="en-US" sz="1200" b="1" kern="1200" dirty="0" smtClean="0">
              <a:solidFill>
                <a:schemeClr val="tx1"/>
              </a:solidFill>
              <a:latin typeface="+mn-l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smtClean="0">
                <a:solidFill>
                  <a:schemeClr val="tx1"/>
                </a:solidFill>
                <a:latin typeface="+mn-lt"/>
                <a:ea typeface="+mn-ea"/>
                <a:cs typeface="Arial" panose="020B0604020202020204" pitchFamily="34" charset="0"/>
              </a:rPr>
              <a:t>Identify breaks in sterile technique that can lead to SSIs </a:t>
            </a:r>
            <a:r>
              <a:rPr lang="en-US" dirty="0" smtClean="0"/>
              <a:t>Surgical site infections can have multiple causes. Maintaining sterility during the pre-operative skin prep, is just one part of the process. It is important to utilize other forms of infection control including proper nutrition, wound care, and complete any course of antibiotics prescribed in order to adequately decrease the chance of developing a SSI.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dirty="0" smtClean="0">
              <a:solidFill>
                <a:schemeClr val="tx1"/>
              </a:solidFill>
              <a:latin typeface="+mn-lt"/>
              <a:ea typeface="+mn-ea"/>
              <a:cs typeface="Arial" panose="020B0604020202020204" pitchFamily="34" charset="0"/>
            </a:endParaRPr>
          </a:p>
          <a:p>
            <a:pPr marL="0" indent="0">
              <a:buNone/>
            </a:pPr>
            <a:endParaRPr lang="en-US" sz="1200" b="1" dirty="0" smtClean="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23</a:t>
            </a:fld>
            <a:endParaRPr lang="en-US" dirty="0"/>
          </a:p>
        </p:txBody>
      </p:sp>
    </p:spTree>
    <p:extLst>
      <p:ext uri="{BB962C8B-B14F-4D97-AF65-F5344CB8AC3E}">
        <p14:creationId xmlns:p14="http://schemas.microsoft.com/office/powerpoint/2010/main" val="11759220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D8C257-40C3-49F5-9722-727DDA3B48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661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3</a:t>
            </a:fld>
            <a:endParaRPr lang="en-US" dirty="0"/>
          </a:p>
        </p:txBody>
      </p:sp>
    </p:spTree>
    <p:extLst>
      <p:ext uri="{BB962C8B-B14F-4D97-AF65-F5344CB8AC3E}">
        <p14:creationId xmlns:p14="http://schemas.microsoft.com/office/powerpoint/2010/main" val="549464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SSI per CDC definition</a:t>
            </a:r>
          </a:p>
          <a:p>
            <a:endParaRPr lang="en-US" dirty="0"/>
          </a:p>
          <a:p>
            <a:r>
              <a:rPr lang="en-US" dirty="0"/>
              <a:t>Many factors in a patient’s journey through surgery have been identified as contributing to the risk of SSI. The prevention of these infections is complex and requires the integration of a range of measures before, during and after surgery.</a:t>
            </a:r>
          </a:p>
          <a:p>
            <a:endParaRPr lang="en-US" dirty="0"/>
          </a:p>
          <a:p>
            <a:r>
              <a:rPr lang="en-US" dirty="0"/>
              <a:t>Some factors such as age, gender and co-morbidities that predispose one to a higher likelihood of SSIs cannot be controlled; however other factors, such as skin preparation using correct aseptic technique, </a:t>
            </a:r>
            <a:r>
              <a:rPr lang="en-US" dirty="0" smtClean="0"/>
              <a:t>are</a:t>
            </a:r>
            <a:r>
              <a:rPr lang="en-US" baseline="0" dirty="0" smtClean="0"/>
              <a:t> </a:t>
            </a:r>
            <a:r>
              <a:rPr lang="en-US" dirty="0" smtClean="0"/>
              <a:t>factors </a:t>
            </a:r>
            <a:r>
              <a:rPr lang="en-US" dirty="0"/>
              <a:t>that we can control. </a:t>
            </a:r>
          </a:p>
          <a:p>
            <a:endParaRPr lang="en-US" dirty="0"/>
          </a:p>
          <a:p>
            <a:endParaRPr lang="en-US" dirty="0"/>
          </a:p>
        </p:txBody>
      </p:sp>
      <p:sp>
        <p:nvSpPr>
          <p:cNvPr id="4" name="Slide Number Placeholder 3"/>
          <p:cNvSpPr>
            <a:spLocks noGrp="1"/>
          </p:cNvSpPr>
          <p:nvPr>
            <p:ph type="sldNum" sz="quarter" idx="5"/>
          </p:nvPr>
        </p:nvSpPr>
        <p:spPr/>
        <p:txBody>
          <a:bodyPr/>
          <a:lstStyle/>
          <a:p>
            <a:fld id="{CBD8C257-40C3-49F5-9722-727DDA3B4812}" type="slidenum">
              <a:rPr lang="en-US" smtClean="0"/>
              <a:t>4</a:t>
            </a:fld>
            <a:endParaRPr lang="en-US" dirty="0"/>
          </a:p>
        </p:txBody>
      </p:sp>
    </p:spTree>
    <p:extLst>
      <p:ext uri="{BB962C8B-B14F-4D97-AF65-F5344CB8AC3E}">
        <p14:creationId xmlns:p14="http://schemas.microsoft.com/office/powerpoint/2010/main" val="519030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SSIs are associated with prolonged duration of hospitalization, readmissions, re-interventions, permanent disability or even death </a:t>
            </a:r>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5</a:t>
            </a:fld>
            <a:endParaRPr lang="en-US" dirty="0"/>
          </a:p>
        </p:txBody>
      </p:sp>
    </p:spTree>
    <p:extLst>
      <p:ext uri="{BB962C8B-B14F-4D97-AF65-F5344CB8AC3E}">
        <p14:creationId xmlns:p14="http://schemas.microsoft.com/office/powerpoint/2010/main" val="2310661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Preoperative bathing</a:t>
            </a:r>
            <a:r>
              <a:rPr lang="en-US" sz="1200" b="0" i="0" kern="1200" dirty="0" smtClean="0">
                <a:solidFill>
                  <a:schemeClr val="tx1"/>
                </a:solidFill>
                <a:effectLst/>
                <a:latin typeface="+mn-lt"/>
                <a:ea typeface="+mn-ea"/>
                <a:cs typeface="+mn-cs"/>
              </a:rPr>
              <a:t>. Patients should bathe at least once with soap or an antiseptic before surgery to reduce microbial flora on their skin, according to the guideline. The guideline acknowledges more research is needed to determine whether soap or an antiseptic is best to use, the optimal timing of the bathing before procedures, the number of times patients should bathe and whether they should clean their entire body or focus on the area around the planned surgical site.</a:t>
            </a:r>
          </a:p>
          <a:p>
            <a:r>
              <a:rPr lang="en-US" sz="1200" b="0" i="0" kern="1200" dirty="0" smtClean="0">
                <a:solidFill>
                  <a:schemeClr val="tx1"/>
                </a:solidFill>
                <a:effectLst/>
                <a:latin typeface="+mn-lt"/>
                <a:ea typeface="+mn-ea"/>
                <a:cs typeface="+mn-cs"/>
              </a:rPr>
              <a:t>The guideline says a standardized application method is best and patients should be provided with clear instructions on how to apply antiseptics to ensure maximal skin concentration — repeated application and pausing before rinsing allows CHG to bind to the skin, for example. Electronic reminders are effective ways to ensure patients comply with pre-op bathing requirements and the antiseptic manufacturer’s instructions for use.</a:t>
            </a:r>
          </a:p>
          <a:p>
            <a:endParaRPr lang="en-US" sz="1200" b="0" i="0" kern="1200" dirty="0" smtClean="0">
              <a:solidFill>
                <a:schemeClr val="tx1"/>
              </a:solidFill>
              <a:effectLst/>
              <a:latin typeface="+mn-lt"/>
              <a:ea typeface="+mn-ea"/>
              <a:cs typeface="+mn-cs"/>
            </a:endParaRPr>
          </a:p>
          <a:p>
            <a:r>
              <a:rPr lang="en-US" b="0" i="0" dirty="0" smtClean="0">
                <a:solidFill>
                  <a:srgbClr val="374151"/>
                </a:solidFill>
                <a:effectLst/>
                <a:latin typeface="Söhne"/>
              </a:rPr>
              <a:t>Proper skin asepsis is essential to decrease the chance of developing a surgical site infection. </a:t>
            </a:r>
          </a:p>
          <a:p>
            <a:r>
              <a:rPr lang="en-US" b="0" i="0" dirty="0" smtClean="0">
                <a:solidFill>
                  <a:srgbClr val="374151"/>
                </a:solidFill>
                <a:effectLst/>
                <a:latin typeface="Söhne"/>
              </a:rPr>
              <a:t>Please note that it is important not to shave the day before or day of surgery.  If hair</a:t>
            </a:r>
            <a:r>
              <a:rPr lang="en-US" b="0" i="0" baseline="0" dirty="0" smtClean="0">
                <a:solidFill>
                  <a:srgbClr val="374151"/>
                </a:solidFill>
                <a:effectLst/>
                <a:latin typeface="Söhne"/>
              </a:rPr>
              <a:t> needs to be removed from the surgical site, the surgeon may chose to use clippers prior to the procedure. </a:t>
            </a:r>
            <a:endParaRPr lang="en-US" b="0" i="0" dirty="0" smtClean="0">
              <a:solidFill>
                <a:srgbClr val="374151"/>
              </a:solidFill>
              <a:effectLst/>
              <a:latin typeface="Söhne"/>
            </a:endParaRPr>
          </a:p>
          <a:p>
            <a:endParaRPr lang="en-US" b="0" i="0" dirty="0" smtClean="0">
              <a:solidFill>
                <a:srgbClr val="374151"/>
              </a:solidFill>
              <a:effectLst/>
              <a:latin typeface="Söhne"/>
            </a:endParaRPr>
          </a:p>
          <a:p>
            <a:r>
              <a:rPr lang="en-US" b="0" i="0" dirty="0" smtClean="0">
                <a:solidFill>
                  <a:srgbClr val="374151"/>
                </a:solidFill>
                <a:effectLst/>
                <a:latin typeface="Söhne"/>
              </a:rPr>
              <a:t>Not all germs can be eliminated with the preoperative bath. Additional skin preparation occurs in the OR right before the draping and incision of the patient. </a:t>
            </a:r>
            <a:endParaRPr lang="en-US" dirty="0" smtClean="0"/>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(AORN,</a:t>
            </a:r>
            <a:r>
              <a:rPr lang="en-US" sz="1200" b="0" i="0" kern="1200" baseline="0" dirty="0" smtClean="0">
                <a:solidFill>
                  <a:schemeClr val="tx1"/>
                </a:solidFill>
                <a:effectLst/>
                <a:latin typeface="+mn-lt"/>
                <a:ea typeface="+mn-ea"/>
                <a:cs typeface="+mn-cs"/>
              </a:rPr>
              <a:t> 2023)</a:t>
            </a: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Guardian TextSans Web"/>
            </a:endParaRPr>
          </a:p>
          <a:p>
            <a:endParaRPr lang="en-US" dirty="0"/>
          </a:p>
        </p:txBody>
      </p:sp>
      <p:sp>
        <p:nvSpPr>
          <p:cNvPr id="4" name="Slide Number Placeholder 3"/>
          <p:cNvSpPr>
            <a:spLocks noGrp="1"/>
          </p:cNvSpPr>
          <p:nvPr>
            <p:ph type="sldNum" sz="quarter" idx="5"/>
          </p:nvPr>
        </p:nvSpPr>
        <p:spPr/>
        <p:txBody>
          <a:bodyPr/>
          <a:lstStyle/>
          <a:p>
            <a:fld id="{CBD8C257-40C3-49F5-9722-727DDA3B4812}" type="slidenum">
              <a:rPr lang="en-US" smtClean="0"/>
              <a:t>6</a:t>
            </a:fld>
            <a:endParaRPr lang="en-US" dirty="0"/>
          </a:p>
        </p:txBody>
      </p:sp>
    </p:spTree>
    <p:extLst>
      <p:ext uri="{BB962C8B-B14F-4D97-AF65-F5344CB8AC3E}">
        <p14:creationId xmlns:p14="http://schemas.microsoft.com/office/powerpoint/2010/main" val="3498465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Preoperative bathing</a:t>
            </a:r>
            <a:r>
              <a:rPr lang="en-US" sz="1200" b="0" i="0" kern="1200" dirty="0" smtClean="0">
                <a:solidFill>
                  <a:schemeClr val="tx1"/>
                </a:solidFill>
                <a:effectLst/>
                <a:latin typeface="+mn-lt"/>
                <a:ea typeface="+mn-ea"/>
                <a:cs typeface="+mn-cs"/>
              </a:rPr>
              <a:t>. Patients should bathe at least once with soap or an antiseptic before surgery to reduce microbial flora on their skin, according to the guideline. The guideline acknowledges more research is needed to determine whether soap or an antiseptic is best to use, the optimal timing of the bathing before procedures, the number of times patients should bathe and whether they should clean their entire body or focus on the area around the planned surgical site.</a:t>
            </a:r>
          </a:p>
          <a:p>
            <a:r>
              <a:rPr lang="en-US" sz="1200" b="0" i="0" kern="1200" dirty="0" smtClean="0">
                <a:solidFill>
                  <a:schemeClr val="tx1"/>
                </a:solidFill>
                <a:effectLst/>
                <a:latin typeface="+mn-lt"/>
                <a:ea typeface="+mn-ea"/>
                <a:cs typeface="+mn-cs"/>
              </a:rPr>
              <a:t>The guideline says a standardized application method is best and patients should be provided with clear instructions on how to apply antiseptics to ensure maximal skin concentration — repeated application and pausing before rinsing allows CHG to bind to the skin, for example. Electronic reminders are effective ways to ensure patients comply with pre-op bathing requirements and the antiseptic manufacturer’s instructions for use.</a:t>
            </a:r>
          </a:p>
          <a:p>
            <a:endParaRPr lang="en-US" sz="1200" b="0" i="0" kern="1200" dirty="0" smtClean="0">
              <a:solidFill>
                <a:schemeClr val="tx1"/>
              </a:solidFill>
              <a:effectLst/>
              <a:latin typeface="+mn-lt"/>
              <a:ea typeface="+mn-ea"/>
              <a:cs typeface="+mn-cs"/>
            </a:endParaRPr>
          </a:p>
          <a:p>
            <a:r>
              <a:rPr lang="en-US" b="0" i="0" dirty="0" smtClean="0">
                <a:solidFill>
                  <a:srgbClr val="374151"/>
                </a:solidFill>
                <a:effectLst/>
                <a:latin typeface="Söhne"/>
              </a:rPr>
              <a:t>Proper skin asepsis is essential to decrease the chance of developing a surgical site infection. </a:t>
            </a:r>
          </a:p>
          <a:p>
            <a:r>
              <a:rPr lang="en-US" b="0" i="0" dirty="0" smtClean="0">
                <a:solidFill>
                  <a:srgbClr val="374151"/>
                </a:solidFill>
                <a:effectLst/>
                <a:latin typeface="Söhne"/>
              </a:rPr>
              <a:t>Please note that it is important not to shave the day before or day of surgery.  If hair</a:t>
            </a:r>
            <a:r>
              <a:rPr lang="en-US" b="0" i="0" baseline="0" dirty="0" smtClean="0">
                <a:solidFill>
                  <a:srgbClr val="374151"/>
                </a:solidFill>
                <a:effectLst/>
                <a:latin typeface="Söhne"/>
              </a:rPr>
              <a:t> needs to be removed from the surgical site, the surgeon may chose to use clippers prior to the procedure. </a:t>
            </a:r>
            <a:endParaRPr lang="en-US" b="0" i="0" dirty="0" smtClean="0">
              <a:solidFill>
                <a:srgbClr val="374151"/>
              </a:solidFill>
              <a:effectLst/>
              <a:latin typeface="Söhne"/>
            </a:endParaRPr>
          </a:p>
          <a:p>
            <a:endParaRPr lang="en-US" b="0" i="0" dirty="0" smtClean="0">
              <a:solidFill>
                <a:srgbClr val="374151"/>
              </a:solidFill>
              <a:effectLst/>
              <a:latin typeface="Söhne"/>
            </a:endParaRPr>
          </a:p>
          <a:p>
            <a:r>
              <a:rPr lang="en-US" b="0" i="0" dirty="0" smtClean="0">
                <a:solidFill>
                  <a:srgbClr val="374151"/>
                </a:solidFill>
                <a:effectLst/>
                <a:latin typeface="Söhne"/>
              </a:rPr>
              <a:t>Not all germs can be eliminated with the preoperative bath. Additional skin preparation occurs in the OR right before the draping and incision of the patient. </a:t>
            </a:r>
            <a:endParaRPr lang="en-US" dirty="0" smtClean="0"/>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(AORN,</a:t>
            </a:r>
            <a:r>
              <a:rPr lang="en-US" sz="1200" b="0" i="0" kern="1200" baseline="0" dirty="0" smtClean="0">
                <a:solidFill>
                  <a:schemeClr val="tx1"/>
                </a:solidFill>
                <a:effectLst/>
                <a:latin typeface="+mn-lt"/>
                <a:ea typeface="+mn-ea"/>
                <a:cs typeface="+mn-cs"/>
              </a:rPr>
              <a:t> 2023)</a:t>
            </a:r>
            <a:endParaRPr lang="en-US"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Guardian TextSans Web"/>
            </a:endParaRPr>
          </a:p>
          <a:p>
            <a:endParaRPr lang="en-US" dirty="0"/>
          </a:p>
        </p:txBody>
      </p:sp>
      <p:sp>
        <p:nvSpPr>
          <p:cNvPr id="4" name="Slide Number Placeholder 3"/>
          <p:cNvSpPr>
            <a:spLocks noGrp="1"/>
          </p:cNvSpPr>
          <p:nvPr>
            <p:ph type="sldNum" sz="quarter" idx="5"/>
          </p:nvPr>
        </p:nvSpPr>
        <p:spPr/>
        <p:txBody>
          <a:bodyPr/>
          <a:lstStyle/>
          <a:p>
            <a:fld id="{CBD8C257-40C3-49F5-9722-727DDA3B4812}" type="slidenum">
              <a:rPr lang="en-US" smtClean="0"/>
              <a:t>7</a:t>
            </a:fld>
            <a:endParaRPr lang="en-US" dirty="0"/>
          </a:p>
        </p:txBody>
      </p:sp>
    </p:spTree>
    <p:extLst>
      <p:ext uri="{BB962C8B-B14F-4D97-AF65-F5344CB8AC3E}">
        <p14:creationId xmlns:p14="http://schemas.microsoft.com/office/powerpoint/2010/main" val="4278241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Antiseptic application</a:t>
            </a:r>
            <a:r>
              <a:rPr lang="en-US" sz="1200" b="0" i="0" kern="1200" dirty="0" smtClean="0">
                <a:solidFill>
                  <a:schemeClr val="tx1"/>
                </a:solidFill>
                <a:effectLst/>
                <a:latin typeface="+mn-lt"/>
                <a:ea typeface="+mn-ea"/>
                <a:cs typeface="+mn-cs"/>
              </a:rPr>
              <a:t>. Prep selection is a complex process based on knowledge of current research, clinical guidelines and information provided by prep manufacturers — as well as feedback from frontline staff about how the products are used in practice.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Facilities should rely on their interdisciplinary committee to identify and standardize the prepping agents used for procedure types based on clinical research about the efficacy of each agent against the bacteria at specific surgical sites.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One of the more significant updates in the AORN guideline is the recommended use of an alcohol-based antiseptic unless it is contraindicated. Alcohol has a broad spectrum of effective bactericidal activity, but it lacks persistence. Combining it with another agent such as CHG or povidone-iodine provides a rapid, persistent and cumulative effect, notes the guideline.</a:t>
            </a:r>
          </a:p>
          <a:p>
            <a:r>
              <a:rPr lang="en-US" sz="1200" b="0" i="0" kern="1200" dirty="0" smtClean="0">
                <a:solidFill>
                  <a:schemeClr val="tx1"/>
                </a:solidFill>
                <a:effectLst/>
                <a:latin typeface="+mn-lt"/>
                <a:ea typeface="+mn-ea"/>
                <a:cs typeface="+mn-cs"/>
              </a:rPr>
              <a:t>AORN recommends selecting an alcohol-based prepping agent based on the patient assessment and anatomical location of the surgical site. The guideline suggests assessing the surgical site for skin integrity, the presence of hair and proximity to mucosa, eyes or ears. Alcohol-based preps should not be used on the mucosa or eyes, and studies have found that iodine-based, non-alcoholic products are safest for use in the ear when applied with caution.</a:t>
            </a:r>
            <a:endParaRPr lang="en-US" b="0" dirty="0" smtClean="0"/>
          </a:p>
          <a:p>
            <a:endParaRPr lang="en-US" dirty="0"/>
          </a:p>
        </p:txBody>
      </p:sp>
      <p:sp>
        <p:nvSpPr>
          <p:cNvPr id="4" name="Slide Number Placeholder 3"/>
          <p:cNvSpPr>
            <a:spLocks noGrp="1"/>
          </p:cNvSpPr>
          <p:nvPr>
            <p:ph type="sldNum" sz="quarter" idx="10"/>
          </p:nvPr>
        </p:nvSpPr>
        <p:spPr/>
        <p:txBody>
          <a:bodyPr/>
          <a:lstStyle/>
          <a:p>
            <a:fld id="{CBD8C257-40C3-49F5-9722-727DDA3B4812}" type="slidenum">
              <a:rPr lang="en-US" smtClean="0"/>
              <a:t>8</a:t>
            </a:fld>
            <a:endParaRPr lang="en-US" dirty="0"/>
          </a:p>
        </p:txBody>
      </p:sp>
    </p:spTree>
    <p:extLst>
      <p:ext uri="{BB962C8B-B14F-4D97-AF65-F5344CB8AC3E}">
        <p14:creationId xmlns:p14="http://schemas.microsoft.com/office/powerpoint/2010/main" val="4028528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r>
              <a:rPr lang="en-US" dirty="0" smtClean="0"/>
              <a:t>Things to consider</a:t>
            </a:r>
            <a:r>
              <a:rPr lang="en-US" baseline="0" dirty="0" smtClean="0"/>
              <a:t> when choosing skin antiseptic solutions:</a:t>
            </a:r>
          </a:p>
          <a:p>
            <a:endParaRPr lang="en-US" baseline="0" dirty="0" smtClean="0"/>
          </a:p>
          <a:p>
            <a:r>
              <a:rPr lang="en-US" baseline="0" dirty="0" smtClean="0"/>
              <a:t>(CHG is recommended.)</a:t>
            </a:r>
          </a:p>
          <a:p>
            <a:endParaRPr lang="en-US" dirty="0" smtClean="0"/>
          </a:p>
          <a:p>
            <a:r>
              <a:rPr lang="en-US" dirty="0" smtClean="0"/>
              <a:t>Site of surgical incision</a:t>
            </a:r>
          </a:p>
          <a:p>
            <a:r>
              <a:rPr lang="en-US" dirty="0" smtClean="0"/>
              <a:t>Proximity to eyes, ears, and mucosa</a:t>
            </a:r>
          </a:p>
          <a:p>
            <a:r>
              <a:rPr lang="en-US" dirty="0" smtClean="0"/>
              <a:t>Skin integrity</a:t>
            </a:r>
          </a:p>
          <a:p>
            <a:r>
              <a:rPr lang="en-US" dirty="0" smtClean="0"/>
              <a:t>Skin tone to ensure the prep solution is visible</a:t>
            </a:r>
          </a:p>
          <a:p>
            <a:r>
              <a:rPr lang="en-US" dirty="0" smtClean="0"/>
              <a:t>Allergies and sensitivities, such as susceptibility to iodism</a:t>
            </a:r>
          </a:p>
          <a:p>
            <a:r>
              <a:rPr lang="en-US" dirty="0" smtClean="0"/>
              <a:t>Patient age, such as neonates who have increased sensitivity to skin agents</a:t>
            </a:r>
          </a:p>
          <a:p>
            <a:r>
              <a:rPr lang="en-US" dirty="0" smtClean="0"/>
              <a:t>Amount and thickness of hair near surgical site and area where drapes will be placed</a:t>
            </a:r>
            <a:endParaRPr lang="en-US" dirty="0"/>
          </a:p>
        </p:txBody>
      </p:sp>
      <p:sp>
        <p:nvSpPr>
          <p:cNvPr id="4" name="Slide Number Placeholder 3"/>
          <p:cNvSpPr>
            <a:spLocks noGrp="1"/>
          </p:cNvSpPr>
          <p:nvPr>
            <p:ph type="sldNum" sz="quarter" idx="5"/>
          </p:nvPr>
        </p:nvSpPr>
        <p:spPr/>
        <p:txBody>
          <a:bodyPr/>
          <a:lstStyle/>
          <a:p>
            <a:fld id="{CBD8C257-40C3-49F5-9722-727DDA3B4812}" type="slidenum">
              <a:rPr lang="en-US" smtClean="0"/>
              <a:t>9</a:t>
            </a:fld>
            <a:endParaRPr lang="en-US" dirty="0"/>
          </a:p>
        </p:txBody>
      </p:sp>
    </p:spTree>
    <p:extLst>
      <p:ext uri="{BB962C8B-B14F-4D97-AF65-F5344CB8AC3E}">
        <p14:creationId xmlns:p14="http://schemas.microsoft.com/office/powerpoint/2010/main" val="3967940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29178"/>
            <a:ext cx="11552153" cy="5334001"/>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
        <p:nvSpPr>
          <p:cNvPr id="9" name="Rectangle 8"/>
          <p:cNvSpPr/>
          <p:nvPr userDrawn="1"/>
        </p:nvSpPr>
        <p:spPr>
          <a:xfrm>
            <a:off x="9101137" y="-32822"/>
            <a:ext cx="3090863" cy="6858000"/>
          </a:xfrm>
          <a:prstGeom prst="rect">
            <a:avLst/>
          </a:prstGeom>
          <a:solidFill>
            <a:srgbClr val="EE1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60583"/>
          <a:stretch/>
        </p:blipFill>
        <p:spPr>
          <a:xfrm>
            <a:off x="9548440" y="387775"/>
            <a:ext cx="2171389" cy="2236700"/>
          </a:xfrm>
          <a:prstGeom prst="rect">
            <a:avLst/>
          </a:prstGeom>
        </p:spPr>
      </p:pic>
      <p:sp>
        <p:nvSpPr>
          <p:cNvPr id="13" name="TextBox 12"/>
          <p:cNvSpPr txBox="1"/>
          <p:nvPr userDrawn="1"/>
        </p:nvSpPr>
        <p:spPr>
          <a:xfrm>
            <a:off x="9294105" y="2926080"/>
            <a:ext cx="2678969" cy="1815882"/>
          </a:xfrm>
          <a:prstGeom prst="rect">
            <a:avLst/>
          </a:prstGeom>
          <a:noFill/>
        </p:spPr>
        <p:txBody>
          <a:bodyPr wrap="square" rtlCol="0">
            <a:spAutoFit/>
          </a:bodyPr>
          <a:lstStyle/>
          <a:p>
            <a:pPr algn="ctr"/>
            <a:r>
              <a:rPr lang="en-US" sz="2400" dirty="0">
                <a:solidFill>
                  <a:schemeClr val="bg1"/>
                </a:solidFill>
              </a:rPr>
              <a:t>Kentucky Infection</a:t>
            </a:r>
            <a:r>
              <a:rPr lang="en-US" sz="2400" baseline="0" dirty="0">
                <a:solidFill>
                  <a:schemeClr val="bg1"/>
                </a:solidFill>
              </a:rPr>
              <a:t> Prevention Training Center</a:t>
            </a:r>
          </a:p>
          <a:p>
            <a:pPr algn="ctr"/>
            <a:endParaRPr lang="en-US" sz="2400" baseline="0" dirty="0">
              <a:solidFill>
                <a:schemeClr val="bg1"/>
              </a:solidFill>
            </a:endParaRPr>
          </a:p>
          <a:p>
            <a:pPr algn="ctr"/>
            <a:r>
              <a:rPr lang="en-US" sz="1600" b="1" baseline="0" dirty="0">
                <a:solidFill>
                  <a:schemeClr val="bg1"/>
                </a:solidFill>
              </a:rPr>
              <a:t>KentuckyIPTraining.org</a:t>
            </a:r>
            <a:endParaRPr lang="en-US" sz="1600" b="1" dirty="0">
              <a:solidFill>
                <a:schemeClr val="bg1"/>
              </a:solidFill>
            </a:endParaRPr>
          </a:p>
        </p:txBody>
      </p:sp>
    </p:spTree>
    <p:extLst>
      <p:ext uri="{BB962C8B-B14F-4D97-AF65-F5344CB8AC3E}">
        <p14:creationId xmlns:p14="http://schemas.microsoft.com/office/powerpoint/2010/main" val="328011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789246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967204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6" name="Text Placeholder 2"/>
          <p:cNvSpPr>
            <a:spLocks noGrp="1"/>
          </p:cNvSpPr>
          <p:nvPr>
            <p:ph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92299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01330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6" name="Text Placeholder 2"/>
          <p:cNvSpPr>
            <a:spLocks noGrp="1"/>
          </p:cNvSpPr>
          <p:nvPr>
            <p:ph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4594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673579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897325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12231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84233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462416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28708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245161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384249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a:xfrm>
            <a:off x="10634135" y="6356350"/>
            <a:ext cx="1530927" cy="365125"/>
          </a:xfrm>
          <a:prstGeom prst="rect">
            <a:avLst/>
          </a:prstGeom>
        </p:spPr>
        <p:txBody>
          <a:bodyPr/>
          <a:lstStyle/>
          <a:p>
            <a:fld id="{EB4D1E4A-2AEF-4C9B-9774-628EE48C9700}" type="slidenum">
              <a:rPr lang="en-US" smtClean="0"/>
              <a:t>‹#›</a:t>
            </a:fld>
            <a:endParaRPr lang="en-US" dirty="0"/>
          </a:p>
        </p:txBody>
      </p:sp>
    </p:spTree>
    <p:extLst>
      <p:ext uri="{BB962C8B-B14F-4D97-AF65-F5344CB8AC3E}">
        <p14:creationId xmlns:p14="http://schemas.microsoft.com/office/powerpoint/2010/main" val="1736773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60836"/>
            <a:ext cx="384048" cy="5329067"/>
          </a:xfrm>
          <a:prstGeom prst="rect">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08/06/2024</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10" name="Straight Connector 9"/>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6565979" y="6356350"/>
            <a:ext cx="4756826" cy="276999"/>
          </a:xfrm>
          <a:prstGeom prst="rect">
            <a:avLst/>
          </a:prstGeom>
          <a:noFill/>
        </p:spPr>
        <p:txBody>
          <a:bodyPr wrap="square" rtlCol="0">
            <a:spAutoFit/>
          </a:bodyPr>
          <a:lstStyle/>
          <a:p>
            <a:pPr algn="ctr"/>
            <a:r>
              <a:rPr lang="en-US" sz="1200" b="1" dirty="0">
                <a:solidFill>
                  <a:schemeClr val="tx1"/>
                </a:solidFill>
                <a:latin typeface="Garamond" panose="02020404030301010803" pitchFamily="18" charset="0"/>
                <a:cs typeface="Arial" panose="020B0604020202020204" pitchFamily="34" charset="0"/>
              </a:rPr>
              <a:t>Kentucky</a:t>
            </a:r>
            <a:r>
              <a:rPr lang="en-US" sz="1200" b="1" baseline="0" dirty="0">
                <a:solidFill>
                  <a:schemeClr val="tx1"/>
                </a:solidFill>
                <a:latin typeface="Garamond" panose="02020404030301010803" pitchFamily="18" charset="0"/>
                <a:cs typeface="Arial" panose="020B0604020202020204" pitchFamily="34" charset="0"/>
              </a:rPr>
              <a:t> Infection Prevention Training Center</a:t>
            </a:r>
            <a:endParaRPr lang="en-US" sz="1200" b="1" dirty="0">
              <a:solidFill>
                <a:schemeClr val="tx1"/>
              </a:solidFill>
              <a:latin typeface="Garamond" panose="02020404030301010803" pitchFamily="18" charset="0"/>
              <a:cs typeface="Arial" panose="020B0604020202020204" pitchFamily="34" charset="0"/>
            </a:endParaRPr>
          </a:p>
        </p:txBody>
      </p:sp>
      <p:pic>
        <p:nvPicPr>
          <p:cNvPr id="8" name="Picture 7"/>
          <p:cNvPicPr>
            <a:picLocks noChangeAspect="1"/>
          </p:cNvPicPr>
          <p:nvPr userDrawn="1"/>
        </p:nvPicPr>
        <p:blipFill rotWithShape="1">
          <a:blip r:embed="rId13" cstate="print">
            <a:extLst>
              <a:ext uri="{28A0092B-C50C-407E-A947-70E740481C1C}">
                <a14:useLocalDpi xmlns:a14="http://schemas.microsoft.com/office/drawing/2010/main" val="0"/>
              </a:ext>
            </a:extLst>
          </a:blip>
          <a:srcRect r="60583"/>
          <a:stretch/>
        </p:blipFill>
        <p:spPr>
          <a:xfrm>
            <a:off x="10458818" y="5566221"/>
            <a:ext cx="1151327" cy="1185957"/>
          </a:xfrm>
          <a:prstGeom prst="rect">
            <a:avLst/>
          </a:prstGeom>
        </p:spPr>
      </p:pic>
    </p:spTree>
    <p:extLst>
      <p:ext uri="{BB962C8B-B14F-4D97-AF65-F5344CB8AC3E}">
        <p14:creationId xmlns:p14="http://schemas.microsoft.com/office/powerpoint/2010/main" val="30426516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flipV="1">
            <a:off x="0" y="0"/>
            <a:ext cx="12199912" cy="758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44368" y="964720"/>
            <a:ext cx="10502900" cy="83196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EE1B2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9" name="Straight Connector 8"/>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rotWithShape="1">
          <a:blip r:embed="rId4" cstate="print">
            <a:extLst>
              <a:ext uri="{28A0092B-C50C-407E-A947-70E740481C1C}">
                <a14:useLocalDpi xmlns:a14="http://schemas.microsoft.com/office/drawing/2010/main" val="0"/>
              </a:ext>
            </a:extLst>
          </a:blip>
          <a:srcRect r="60583"/>
          <a:stretch/>
        </p:blipFill>
        <p:spPr>
          <a:xfrm>
            <a:off x="10458818" y="5566221"/>
            <a:ext cx="1151327" cy="1185957"/>
          </a:xfrm>
          <a:prstGeom prst="rect">
            <a:avLst/>
          </a:prstGeom>
        </p:spPr>
      </p:pic>
      <p:sp>
        <p:nvSpPr>
          <p:cNvPr id="14" name="TextBox 13"/>
          <p:cNvSpPr txBox="1"/>
          <p:nvPr userDrawn="1"/>
        </p:nvSpPr>
        <p:spPr>
          <a:xfrm>
            <a:off x="6549509" y="6325647"/>
            <a:ext cx="4756826" cy="276999"/>
          </a:xfrm>
          <a:prstGeom prst="rect">
            <a:avLst/>
          </a:prstGeom>
          <a:noFill/>
        </p:spPr>
        <p:txBody>
          <a:bodyPr wrap="square" rtlCol="0">
            <a:spAutoFit/>
          </a:bodyPr>
          <a:lstStyle/>
          <a:p>
            <a:pPr algn="ctr"/>
            <a:r>
              <a:rPr lang="en-US" sz="1200" b="1" dirty="0">
                <a:solidFill>
                  <a:schemeClr val="tx1"/>
                </a:solidFill>
                <a:latin typeface="Garamond" panose="02020404030301010803" pitchFamily="18" charset="0"/>
                <a:cs typeface="Arial" panose="020B0604020202020204" pitchFamily="34" charset="0"/>
              </a:rPr>
              <a:t>Kentucky</a:t>
            </a:r>
            <a:r>
              <a:rPr lang="en-US" sz="1200" b="1" baseline="0" dirty="0">
                <a:solidFill>
                  <a:schemeClr val="tx1"/>
                </a:solidFill>
                <a:latin typeface="Garamond" panose="02020404030301010803" pitchFamily="18" charset="0"/>
                <a:cs typeface="Arial" panose="020B0604020202020204" pitchFamily="34" charset="0"/>
              </a:rPr>
              <a:t> Infection Prevention Training Center</a:t>
            </a:r>
            <a:endParaRPr lang="en-US" sz="1200" b="1" dirty="0">
              <a:solidFill>
                <a:schemeClr val="tx1"/>
              </a:solidFill>
              <a:latin typeface="Garamond" panose="02020404030301010803" pitchFamily="18" charset="0"/>
              <a:cs typeface="Arial" panose="020B0604020202020204" pitchFamily="34" charset="0"/>
            </a:endParaRPr>
          </a:p>
        </p:txBody>
      </p:sp>
    </p:spTree>
    <p:extLst>
      <p:ext uri="{BB962C8B-B14F-4D97-AF65-F5344CB8AC3E}">
        <p14:creationId xmlns:p14="http://schemas.microsoft.com/office/powerpoint/2010/main" val="567846432"/>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l" defTabSz="914400" rtl="0" eaLnBrk="1" latinLnBrk="0" hangingPunct="1">
        <a:lnSpc>
          <a:spcPct val="90000"/>
        </a:lnSpc>
        <a:spcBef>
          <a:spcPct val="0"/>
        </a:spcBef>
        <a:buNone/>
        <a:defRPr sz="3600" kern="1200" spc="-60" baseline="0">
          <a:solidFill>
            <a:srgbClr val="112772"/>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flipV="1">
            <a:off x="0" y="0"/>
            <a:ext cx="12199912" cy="758952"/>
          </a:xfrm>
          <a:prstGeom prst="rect">
            <a:avLst/>
          </a:prstGeom>
          <a:solidFill>
            <a:srgbClr val="2950A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44368" y="964720"/>
            <a:ext cx="10502900" cy="831963"/>
          </a:xfrm>
          <a:prstGeom prst="rect">
            <a:avLst/>
          </a:prstGeom>
        </p:spPr>
        <p:txBody>
          <a:bodyPr vert="horz" lIns="91440" tIns="45720" rIns="91440" bIns="45720" rtlCol="0" anchor="ctr">
            <a:normAutofit/>
          </a:bodyPr>
          <a:lstStyle/>
          <a:p>
            <a:r>
              <a:rPr lang="en-US" dirty="0"/>
              <a:t>Click to edit Master title style</a:t>
            </a:r>
          </a:p>
        </p:txBody>
      </p:sp>
      <p:sp>
        <p:nvSpPr>
          <p:cNvPr id="38" name="Rectangle 37"/>
          <p:cNvSpPr/>
          <p:nvPr/>
        </p:nvSpPr>
        <p:spPr>
          <a:xfrm>
            <a:off x="11815864" y="758952"/>
            <a:ext cx="384048" cy="5330952"/>
          </a:xfrm>
          <a:prstGeom prst="rect">
            <a:avLst/>
          </a:prstGeom>
          <a:solidFill>
            <a:srgbClr val="EE1B2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844368" y="2222246"/>
            <a:ext cx="10502900" cy="3393948"/>
          </a:xfrm>
          <a:prstGeom prst="rect">
            <a:avLst/>
          </a:prstGeom>
        </p:spPr>
        <p:txBody>
          <a:bodyPr vert="horz" lIns="91440" tIns="45720" rIns="91440" bIns="45720" rtlCol="0" anchor="t">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cxnSp>
        <p:nvCxnSpPr>
          <p:cNvPr id="9" name="Straight Connector 8"/>
          <p:cNvCxnSpPr/>
          <p:nvPr userDrawn="1"/>
        </p:nvCxnSpPr>
        <p:spPr>
          <a:xfrm>
            <a:off x="10846340" y="6146631"/>
            <a:ext cx="0" cy="605547"/>
          </a:xfrm>
          <a:prstGeom prst="line">
            <a:avLst/>
          </a:prstGeom>
          <a:ln w="28575">
            <a:solidFill>
              <a:srgbClr val="11277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4693128"/>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ftr="0" dt="0"/>
  <p:txStyles>
    <p:titleStyle>
      <a:lvl1pPr algn="l" defTabSz="914400" rtl="0" eaLnBrk="1" latinLnBrk="0" hangingPunct="1">
        <a:lnSpc>
          <a:spcPct val="90000"/>
        </a:lnSpc>
        <a:spcBef>
          <a:spcPct val="0"/>
        </a:spcBef>
        <a:buNone/>
        <a:defRPr sz="3600" kern="1200" spc="-60" baseline="0">
          <a:solidFill>
            <a:srgbClr val="112772"/>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4.jp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88690" y="1046572"/>
            <a:ext cx="7315200" cy="3255264"/>
          </a:xfrm>
        </p:spPr>
        <p:txBody>
          <a:bodyPr anchor="ctr">
            <a:normAutofit fontScale="90000"/>
          </a:bodyPr>
          <a:lstStyle/>
          <a:p>
            <a:pPr algn="ctr"/>
            <a:r>
              <a:rPr lang="en-US" dirty="0"/>
              <a:t>SKIN </a:t>
            </a:r>
            <a:r>
              <a:rPr lang="en-US" dirty="0" smtClean="0"/>
              <a:t>ANTISEPSIS </a:t>
            </a:r>
            <a:r>
              <a:rPr lang="en-US" dirty="0"/>
              <a:t>IN THE PREVENTION OF SURGICAL SITE INFECTIONS (SSI)</a:t>
            </a:r>
          </a:p>
        </p:txBody>
      </p:sp>
      <p:sp>
        <p:nvSpPr>
          <p:cNvPr id="3" name="Subtitle 2"/>
          <p:cNvSpPr>
            <a:spLocks noGrp="1"/>
          </p:cNvSpPr>
          <p:nvPr>
            <p:ph type="subTitle" idx="1"/>
          </p:nvPr>
        </p:nvSpPr>
        <p:spPr>
          <a:xfrm>
            <a:off x="103671" y="4346982"/>
            <a:ext cx="8769926" cy="1518682"/>
          </a:xfrm>
        </p:spPr>
        <p:txBody>
          <a:bodyPr>
            <a:normAutofit/>
          </a:bodyPr>
          <a:lstStyle/>
          <a:p>
            <a:pPr algn="ctr"/>
            <a:r>
              <a:rPr lang="en-US" dirty="0" smtClean="0"/>
              <a:t>Dr. Laurel </a:t>
            </a:r>
            <a:r>
              <a:rPr lang="en-US" dirty="0"/>
              <a:t>A. Robinson DNP APRN FNP-C</a:t>
            </a:r>
          </a:p>
          <a:p>
            <a:pPr algn="ctr"/>
            <a:r>
              <a:rPr lang="en-US" dirty="0"/>
              <a:t>APP Nurse Specialist</a:t>
            </a:r>
          </a:p>
          <a:p>
            <a:pPr algn="ctr"/>
            <a:r>
              <a:rPr lang="en-US" dirty="0"/>
              <a:t>Norton Infectious Diseases Institute</a:t>
            </a:r>
          </a:p>
        </p:txBody>
      </p:sp>
    </p:spTree>
    <p:extLst>
      <p:ext uri="{BB962C8B-B14F-4D97-AF65-F5344CB8AC3E}">
        <p14:creationId xmlns:p14="http://schemas.microsoft.com/office/powerpoint/2010/main" val="2153734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368" y="2083016"/>
            <a:ext cx="3223260" cy="214884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2563" y="2083016"/>
            <a:ext cx="3227832" cy="215188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9915" y="2079968"/>
            <a:ext cx="3227832" cy="2151888"/>
          </a:xfrm>
          <a:prstGeom prst="rect">
            <a:avLst/>
          </a:prstGeom>
        </p:spPr>
      </p:pic>
      <p:sp>
        <p:nvSpPr>
          <p:cNvPr id="7" name="TextBox 6"/>
          <p:cNvSpPr txBox="1"/>
          <p:nvPr/>
        </p:nvSpPr>
        <p:spPr>
          <a:xfrm>
            <a:off x="844368" y="4384964"/>
            <a:ext cx="10223379" cy="2215991"/>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chemeClr val="tx1">
                    <a:lumMod val="65000"/>
                    <a:lumOff val="35000"/>
                  </a:schemeClr>
                </a:solidFill>
              </a:rPr>
              <a:t>Perform hand hygiene, and prepare the area for donning your sterile gloves on a stand or table above waist level. </a:t>
            </a:r>
          </a:p>
          <a:p>
            <a:pPr marL="285750" indent="-285750">
              <a:buFont typeface="Arial" panose="020B0604020202020204" pitchFamily="34" charset="0"/>
              <a:buChar char="•"/>
            </a:pPr>
            <a:r>
              <a:rPr lang="en-US" dirty="0" smtClean="0">
                <a:solidFill>
                  <a:schemeClr val="tx1">
                    <a:lumMod val="65000"/>
                    <a:lumOff val="35000"/>
                  </a:schemeClr>
                </a:solidFill>
              </a:rPr>
              <a:t>Open your sterile glove packaging and prep solution, BEFORE donning your sterile gloves*.</a:t>
            </a:r>
          </a:p>
          <a:p>
            <a:pPr marL="285750" indent="-285750">
              <a:buFont typeface="Arial" panose="020B0604020202020204" pitchFamily="34" charset="0"/>
              <a:buChar char="•"/>
            </a:pPr>
            <a:r>
              <a:rPr lang="en-US" dirty="0" smtClean="0">
                <a:solidFill>
                  <a:schemeClr val="tx1">
                    <a:lumMod val="65000"/>
                    <a:lumOff val="35000"/>
                  </a:schemeClr>
                </a:solidFill>
              </a:rPr>
              <a:t>It is not necessary to wear a sterile gown unless required by your facility.</a:t>
            </a:r>
          </a:p>
          <a:p>
            <a:r>
              <a:rPr lang="en-US" dirty="0" smtClean="0">
                <a:solidFill>
                  <a:schemeClr val="tx1">
                    <a:lumMod val="65000"/>
                    <a:lumOff val="35000"/>
                  </a:schemeClr>
                </a:solidFill>
              </a:rPr>
              <a:t> </a:t>
            </a:r>
          </a:p>
          <a:p>
            <a:r>
              <a:rPr lang="en-US" sz="1600" dirty="0" smtClean="0">
                <a:solidFill>
                  <a:schemeClr val="tx1">
                    <a:lumMod val="65000"/>
                    <a:lumOff val="35000"/>
                  </a:schemeClr>
                </a:solidFill>
              </a:rPr>
              <a:t>*</a:t>
            </a:r>
            <a:r>
              <a:rPr lang="en-US" sz="1600" dirty="0">
                <a:solidFill>
                  <a:schemeClr val="tx1">
                    <a:lumMod val="65000"/>
                    <a:lumOff val="35000"/>
                  </a:schemeClr>
                </a:solidFill>
              </a:rPr>
              <a:t> If you are using an applicator that is long enough to avoid contact with the gloved hand, antiseptic, and patient’s skin, you can don nonsterile gloves. If there is a potential risk for contamination, you </a:t>
            </a:r>
            <a:r>
              <a:rPr lang="en-US" sz="1600" dirty="0" smtClean="0">
                <a:solidFill>
                  <a:schemeClr val="tx1">
                    <a:lumMod val="65000"/>
                    <a:lumOff val="35000"/>
                  </a:schemeClr>
                </a:solidFill>
              </a:rPr>
              <a:t>should don</a:t>
            </a:r>
          </a:p>
          <a:p>
            <a:r>
              <a:rPr lang="en-US" sz="1600" dirty="0" smtClean="0">
                <a:solidFill>
                  <a:schemeClr val="tx1">
                    <a:lumMod val="65000"/>
                    <a:lumOff val="35000"/>
                  </a:schemeClr>
                </a:solidFill>
              </a:rPr>
              <a:t>sterile gloves (AORN, 2023). </a:t>
            </a:r>
            <a:endParaRPr lang="en-US" sz="1600" dirty="0">
              <a:solidFill>
                <a:schemeClr val="tx1">
                  <a:lumMod val="65000"/>
                  <a:lumOff val="35000"/>
                </a:schemeClr>
              </a:solidFill>
            </a:endParaRPr>
          </a:p>
        </p:txBody>
      </p:sp>
    </p:spTree>
    <p:extLst>
      <p:ext uri="{BB962C8B-B14F-4D97-AF65-F5344CB8AC3E}">
        <p14:creationId xmlns:p14="http://schemas.microsoft.com/office/powerpoint/2010/main" val="209641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0"/>
                                  </p:stCondLst>
                                  <p:childTnLst>
                                    <p:set>
                                      <p:cBhvr>
                                        <p:cTn id="6" dur="1" fill="hold">
                                          <p:stCondLst>
                                            <p:cond delay="999"/>
                                          </p:stCondLst>
                                        </p:cTn>
                                        <p:tgtEl>
                                          <p:spTgt spid="4"/>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999"/>
                                          </p:stCondLst>
                                        </p:cTn>
                                        <p:tgtEl>
                                          <p:spTgt spid="5"/>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0"/>
                                  </p:stCondLst>
                                  <p:childTnLst>
                                    <p:set>
                                      <p:cBhvr>
                                        <p:cTn id="12" dur="1" fill="hold">
                                          <p:stCondLst>
                                            <p:cond delay="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1902" y="2207001"/>
            <a:ext cx="3227832" cy="215188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9436" y="2207001"/>
            <a:ext cx="3227832" cy="2151888"/>
          </a:xfrm>
          <a:prstGeom prst="rect">
            <a:avLst/>
          </a:prstGeom>
        </p:spPr>
      </p:pic>
      <p:sp>
        <p:nvSpPr>
          <p:cNvPr id="3" name="Content Placeholder 2"/>
          <p:cNvSpPr>
            <a:spLocks noGrp="1"/>
          </p:cNvSpPr>
          <p:nvPr>
            <p:ph idx="1"/>
          </p:nvPr>
        </p:nvSpPr>
        <p:spPr>
          <a:xfrm>
            <a:off x="844368" y="2222246"/>
            <a:ext cx="10502900" cy="2713436"/>
          </a:xfrm>
        </p:spPr>
        <p:txBody>
          <a:bodyPr/>
          <a:lstStyle/>
          <a:p>
            <a:pPr marL="0" indent="0">
              <a:buNone/>
            </a:pPr>
            <a:r>
              <a:rPr lang="en-US" dirty="0" smtClean="0"/>
              <a:t>Be careful to not contaminate</a:t>
            </a:r>
          </a:p>
          <a:p>
            <a:pPr marL="0" indent="0">
              <a:buNone/>
            </a:pPr>
            <a:r>
              <a:rPr lang="en-US" dirty="0" smtClean="0"/>
              <a:t>your gloves when reaching in</a:t>
            </a:r>
          </a:p>
          <a:p>
            <a:pPr marL="0" indent="0">
              <a:buNone/>
            </a:pPr>
            <a:r>
              <a:rPr lang="en-US" dirty="0"/>
              <a:t>t</a:t>
            </a:r>
            <a:r>
              <a:rPr lang="en-US" dirty="0" smtClean="0"/>
              <a:t>o get the prep stick. </a:t>
            </a:r>
          </a:p>
          <a:p>
            <a:pPr marL="0" indent="0">
              <a:buNone/>
            </a:pPr>
            <a:r>
              <a:rPr lang="en-US" dirty="0" smtClean="0"/>
              <a:t>If there is a cotton applicator </a:t>
            </a:r>
          </a:p>
          <a:p>
            <a:pPr marL="0" indent="0">
              <a:buNone/>
            </a:pPr>
            <a:r>
              <a:rPr lang="en-US" dirty="0" smtClean="0"/>
              <a:t>in the package, remove that as</a:t>
            </a:r>
          </a:p>
          <a:p>
            <a:pPr marL="0" indent="0">
              <a:buNone/>
            </a:pPr>
            <a:r>
              <a:rPr lang="en-US" dirty="0"/>
              <a:t>w</a:t>
            </a:r>
            <a:r>
              <a:rPr lang="en-US" dirty="0" smtClean="0"/>
              <a:t>ell. </a:t>
            </a:r>
            <a:endParaRPr lang="en-US" dirty="0"/>
          </a:p>
        </p:txBody>
      </p:sp>
    </p:spTree>
    <p:extLst>
      <p:ext uri="{BB962C8B-B14F-4D97-AF65-F5344CB8AC3E}">
        <p14:creationId xmlns:p14="http://schemas.microsoft.com/office/powerpoint/2010/main" val="13771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999"/>
                                          </p:stCondLst>
                                        </p:cTn>
                                        <p:tgtEl>
                                          <p:spTgt spid="5"/>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1000"/>
                                  </p:stCondLst>
                                  <p:childTnLst>
                                    <p:set>
                                      <p:cBhvr>
                                        <p:cTn id="9" dur="1" fill="hold">
                                          <p:stCondLst>
                                            <p:cond delay="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2097181"/>
            <a:ext cx="3227832" cy="2151888"/>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7740" y="2097181"/>
            <a:ext cx="3227832" cy="215188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71113" y="2097181"/>
            <a:ext cx="3227832" cy="2151888"/>
          </a:xfrm>
          <a:prstGeom prst="rect">
            <a:avLst/>
          </a:prstGeom>
        </p:spPr>
      </p:pic>
      <p:sp>
        <p:nvSpPr>
          <p:cNvPr id="3" name="TextBox 2"/>
          <p:cNvSpPr txBox="1"/>
          <p:nvPr/>
        </p:nvSpPr>
        <p:spPr>
          <a:xfrm>
            <a:off x="844368" y="4557180"/>
            <a:ext cx="7795724" cy="369332"/>
          </a:xfrm>
          <a:prstGeom prst="rect">
            <a:avLst/>
          </a:prstGeom>
          <a:noFill/>
        </p:spPr>
        <p:txBody>
          <a:bodyPr wrap="none" rtlCol="0">
            <a:spAutoFit/>
          </a:bodyPr>
          <a:lstStyle/>
          <a:p>
            <a:pPr marL="285750" indent="-285750">
              <a:buFont typeface="Arial" panose="020B0604020202020204" pitchFamily="34" charset="0"/>
              <a:buChar char="•"/>
            </a:pPr>
            <a:r>
              <a:rPr lang="en-US" dirty="0" smtClean="0"/>
              <a:t>Hold the applicator with the sponge down. </a:t>
            </a:r>
            <a:r>
              <a:rPr lang="en-US" b="1" dirty="0" smtClean="0"/>
              <a:t>Do not touch the sponge. </a:t>
            </a:r>
          </a:p>
        </p:txBody>
      </p:sp>
      <p:sp>
        <p:nvSpPr>
          <p:cNvPr id="7" name="TextBox 6"/>
          <p:cNvSpPr txBox="1"/>
          <p:nvPr/>
        </p:nvSpPr>
        <p:spPr>
          <a:xfrm>
            <a:off x="844368" y="5049957"/>
            <a:ext cx="852419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Pinch the wings </a:t>
            </a:r>
            <a:r>
              <a:rPr lang="en-US" b="1" dirty="0" smtClean="0"/>
              <a:t>only once</a:t>
            </a:r>
            <a:r>
              <a:rPr lang="en-US" dirty="0" smtClean="0"/>
              <a:t> to activate the ampule and release the antiseptic.</a:t>
            </a:r>
          </a:p>
        </p:txBody>
      </p:sp>
      <p:sp>
        <p:nvSpPr>
          <p:cNvPr id="8" name="TextBox 7"/>
          <p:cNvSpPr txBox="1"/>
          <p:nvPr/>
        </p:nvSpPr>
        <p:spPr>
          <a:xfrm>
            <a:off x="844368" y="5542734"/>
            <a:ext cx="9888086"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Pre-clean umbilicus removing any debris with a cotton applicator soaked in the prep solution.</a:t>
            </a:r>
            <a:endParaRPr lang="en-US" dirty="0"/>
          </a:p>
        </p:txBody>
      </p:sp>
    </p:spTree>
    <p:extLst>
      <p:ext uri="{BB962C8B-B14F-4D97-AF65-F5344CB8AC3E}">
        <p14:creationId xmlns:p14="http://schemas.microsoft.com/office/powerpoint/2010/main" val="43376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0"/>
                                  </p:stCondLst>
                                  <p:childTnLst>
                                    <p:set>
                                      <p:cBhvr>
                                        <p:cTn id="6" dur="1" fill="hold">
                                          <p:stCondLst>
                                            <p:cond delay="999"/>
                                          </p:stCondLst>
                                        </p:cTn>
                                        <p:tgtEl>
                                          <p:spTgt spid="4"/>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1000"/>
                                  </p:stCondLst>
                                  <p:childTnLst>
                                    <p:set>
                                      <p:cBhvr>
                                        <p:cTn id="9" dur="1" fill="hold">
                                          <p:stCondLst>
                                            <p:cond delay="999"/>
                                          </p:stCondLst>
                                        </p:cTn>
                                        <p:tgtEl>
                                          <p:spTgt spid="5"/>
                                        </p:tgtEl>
                                        <p:attrNameLst>
                                          <p:attrName>style.visibility</p:attrName>
                                        </p:attrNameLst>
                                      </p:cBhvr>
                                      <p:to>
                                        <p:strVal val="visible"/>
                                      </p:to>
                                    </p:set>
                                  </p:childTnLst>
                                </p:cTn>
                              </p:par>
                            </p:childTnLst>
                          </p:cTn>
                        </p:par>
                        <p:par>
                          <p:cTn id="10" fill="hold">
                            <p:stCondLst>
                              <p:cond delay="4000"/>
                            </p:stCondLst>
                            <p:childTnLst>
                              <p:par>
                                <p:cTn id="11" presetID="1" presetClass="entr" presetSubtype="0" fill="hold" nodeType="afterEffect">
                                  <p:stCondLst>
                                    <p:cond delay="1000"/>
                                  </p:stCondLst>
                                  <p:childTnLst>
                                    <p:set>
                                      <p:cBhvr>
                                        <p:cTn id="12" dur="1" fill="hold">
                                          <p:stCondLst>
                                            <p:cond delay="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69239" y="1796683"/>
            <a:ext cx="3227832" cy="2141820"/>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9239" y="4197340"/>
            <a:ext cx="3227832" cy="2151888"/>
          </a:xfrm>
          <a:prstGeom prst="rect">
            <a:avLst/>
          </a:prstGeom>
        </p:spPr>
      </p:pic>
      <p:sp>
        <p:nvSpPr>
          <p:cNvPr id="3" name="TextBox 2"/>
          <p:cNvSpPr txBox="1"/>
          <p:nvPr/>
        </p:nvSpPr>
        <p:spPr>
          <a:xfrm>
            <a:off x="729748" y="1796683"/>
            <a:ext cx="3457468" cy="4801314"/>
          </a:xfrm>
          <a:prstGeom prst="rect">
            <a:avLst/>
          </a:prstGeom>
          <a:noFill/>
        </p:spPr>
        <p:txBody>
          <a:bodyPr wrap="square" rtlCol="0">
            <a:spAutoFit/>
          </a:bodyPr>
          <a:lstStyle/>
          <a:p>
            <a:r>
              <a:rPr lang="en-US" sz="1600" b="1" dirty="0">
                <a:solidFill>
                  <a:schemeClr val="tx1">
                    <a:lumMod val="65000"/>
                    <a:lumOff val="35000"/>
                  </a:schemeClr>
                </a:solidFill>
              </a:rPr>
              <a:t>Prepping with 2% CHG with </a:t>
            </a:r>
            <a:r>
              <a:rPr lang="en-US" sz="1600" b="1" dirty="0" smtClean="0">
                <a:solidFill>
                  <a:schemeClr val="tx1">
                    <a:lumMod val="65000"/>
                    <a:lumOff val="35000"/>
                  </a:schemeClr>
                </a:solidFill>
              </a:rPr>
              <a:t>Alcohol</a:t>
            </a:r>
          </a:p>
          <a:p>
            <a:endParaRPr lang="en-US" sz="1600" b="1" dirty="0">
              <a:solidFill>
                <a:schemeClr val="tx1">
                  <a:lumMod val="65000"/>
                  <a:lumOff val="35000"/>
                </a:schemeClr>
              </a:solidFill>
            </a:endParaRPr>
          </a:p>
          <a:p>
            <a:r>
              <a:rPr lang="en-US" sz="1600" dirty="0">
                <a:solidFill>
                  <a:schemeClr val="tx1">
                    <a:lumMod val="65000"/>
                    <a:lumOff val="35000"/>
                  </a:schemeClr>
                </a:solidFill>
              </a:rPr>
              <a:t>The CHG prep comes in two different tints: orange and teal. The orange tint is more visible on fair skin tones whereas the teal tint is more visible on medium to dark skin pigmentation</a:t>
            </a:r>
            <a:r>
              <a:rPr lang="en-US" sz="1600" dirty="0" smtClean="0">
                <a:solidFill>
                  <a:schemeClr val="tx1">
                    <a:lumMod val="65000"/>
                    <a:lumOff val="35000"/>
                  </a:schemeClr>
                </a:solidFill>
              </a:rPr>
              <a:t>.</a:t>
            </a:r>
            <a:r>
              <a:rPr lang="en-US" sz="1600" dirty="0">
                <a:solidFill>
                  <a:schemeClr val="tx1">
                    <a:lumMod val="65000"/>
                    <a:lumOff val="35000"/>
                  </a:schemeClr>
                </a:solidFill>
              </a:rPr>
              <a:t> </a:t>
            </a:r>
            <a:endParaRPr lang="en-US" sz="1600" dirty="0" smtClean="0">
              <a:solidFill>
                <a:schemeClr val="tx1">
                  <a:lumMod val="65000"/>
                  <a:lumOff val="35000"/>
                </a:schemeClr>
              </a:solidFill>
            </a:endParaRPr>
          </a:p>
          <a:p>
            <a:endParaRPr lang="en-US" sz="1600" dirty="0">
              <a:solidFill>
                <a:schemeClr val="tx1">
                  <a:lumMod val="65000"/>
                  <a:lumOff val="35000"/>
                </a:schemeClr>
              </a:solidFill>
            </a:endParaRPr>
          </a:p>
          <a:p>
            <a:r>
              <a:rPr lang="en-US" sz="1600" dirty="0" smtClean="0">
                <a:solidFill>
                  <a:schemeClr val="tx1">
                    <a:lumMod val="65000"/>
                    <a:lumOff val="35000"/>
                  </a:schemeClr>
                </a:solidFill>
              </a:rPr>
              <a:t>To </a:t>
            </a:r>
            <a:r>
              <a:rPr lang="en-US" sz="1600" dirty="0">
                <a:solidFill>
                  <a:schemeClr val="tx1">
                    <a:lumMod val="65000"/>
                    <a:lumOff val="35000"/>
                  </a:schemeClr>
                </a:solidFill>
              </a:rPr>
              <a:t>prep with 2% CHG with alcohol:</a:t>
            </a:r>
          </a:p>
          <a:p>
            <a:r>
              <a:rPr lang="en-US" sz="1600" dirty="0">
                <a:solidFill>
                  <a:schemeClr val="tx1">
                    <a:lumMod val="65000"/>
                    <a:lumOff val="35000"/>
                  </a:schemeClr>
                </a:solidFill>
              </a:rPr>
              <a:t>Use the prefilled applicator to apply the solution, starting at the incision site using gentle back-and-forth strokes following the manufacturer’s IFU (eg, 30 seconds) and then proceed to the periphery (ie, clean to dirty</a:t>
            </a:r>
            <a:r>
              <a:rPr lang="en-US" sz="1600" dirty="0" smtClean="0">
                <a:solidFill>
                  <a:schemeClr val="tx1">
                    <a:lumMod val="65000"/>
                    <a:lumOff val="35000"/>
                  </a:schemeClr>
                </a:solidFill>
              </a:rPr>
              <a:t>).</a:t>
            </a:r>
            <a:endParaRPr lang="en-US" sz="1600" dirty="0">
              <a:solidFill>
                <a:schemeClr val="tx1">
                  <a:lumMod val="65000"/>
                  <a:lumOff val="35000"/>
                </a:schemeClr>
              </a:solidFill>
            </a:endParaRPr>
          </a:p>
          <a:p>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7216" y="2416817"/>
            <a:ext cx="1990725" cy="1419225"/>
          </a:xfrm>
          <a:prstGeom prst="rect">
            <a:avLst/>
          </a:prstGeom>
        </p:spPr>
      </p:pic>
    </p:spTree>
    <p:extLst>
      <p:ext uri="{BB962C8B-B14F-4D97-AF65-F5344CB8AC3E}">
        <p14:creationId xmlns:p14="http://schemas.microsoft.com/office/powerpoint/2010/main" val="2615661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0"/>
                                  </p:stCondLst>
                                  <p:childTnLst>
                                    <p:set>
                                      <p:cBhvr>
                                        <p:cTn id="6" dur="1" fill="hold">
                                          <p:stCondLst>
                                            <p:cond delay="999"/>
                                          </p:stCondLst>
                                        </p:cTn>
                                        <p:tgtEl>
                                          <p:spTgt spid="4"/>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1000"/>
                                  </p:stCondLst>
                                  <p:childTnLst>
                                    <p:set>
                                      <p:cBhvr>
                                        <p:cTn id="9" dur="1" fill="hold">
                                          <p:stCondLst>
                                            <p:cond delay="9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p:cNvPicPr>
            <a:picLocks noGrp="1" noChangeAspect="1"/>
          </p:cNvPicPr>
          <p:nvPr>
            <p:ph idx="1"/>
          </p:nvPr>
        </p:nvPicPr>
        <p:blipFill>
          <a:blip r:embed="rId3"/>
          <a:stretch>
            <a:fillRect/>
          </a:stretch>
        </p:blipFill>
        <p:spPr>
          <a:xfrm>
            <a:off x="592283" y="835445"/>
            <a:ext cx="4370236" cy="5290286"/>
          </a:xfrm>
          <a:prstGeom prst="rect">
            <a:avLst/>
          </a:prstGeom>
        </p:spPr>
      </p:pic>
      <p:pic>
        <p:nvPicPr>
          <p:cNvPr id="7" name="Picture 6"/>
          <p:cNvPicPr>
            <a:picLocks noChangeAspect="1"/>
          </p:cNvPicPr>
          <p:nvPr/>
        </p:nvPicPr>
        <p:blipFill>
          <a:blip r:embed="rId4"/>
          <a:stretch>
            <a:fillRect/>
          </a:stretch>
        </p:blipFill>
        <p:spPr>
          <a:xfrm>
            <a:off x="5181840" y="2516831"/>
            <a:ext cx="5946106" cy="2491587"/>
          </a:xfrm>
          <a:prstGeom prst="rect">
            <a:avLst/>
          </a:prstGeom>
        </p:spPr>
      </p:pic>
    </p:spTree>
    <p:extLst>
      <p:ext uri="{BB962C8B-B14F-4D97-AF65-F5344CB8AC3E}">
        <p14:creationId xmlns:p14="http://schemas.microsoft.com/office/powerpoint/2010/main" val="183979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forget the prep drying time!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30727" y="2545710"/>
            <a:ext cx="3223260" cy="2148840"/>
          </a:xfrm>
        </p:spPr>
      </p:pic>
      <p:pic>
        <p:nvPicPr>
          <p:cNvPr id="5" name="Picture 2" descr="Image previe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5818" y="2545710"/>
            <a:ext cx="3674225" cy="2182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8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D762F-8158-8497-036C-37B313DB2AFF}"/>
              </a:ext>
            </a:extLst>
          </p:cNvPr>
          <p:cNvSpPr>
            <a:spLocks noGrp="1"/>
          </p:cNvSpPr>
          <p:nvPr>
            <p:ph type="title"/>
          </p:nvPr>
        </p:nvSpPr>
        <p:spPr/>
        <p:txBody>
          <a:bodyPr/>
          <a:lstStyle/>
          <a:p>
            <a:r>
              <a:rPr lang="en-US" dirty="0" smtClean="0"/>
              <a:t>Improper Skin Antisepsis </a:t>
            </a:r>
            <a:endParaRPr lang="en-US" dirty="0"/>
          </a:p>
        </p:txBody>
      </p:sp>
      <p:sp>
        <p:nvSpPr>
          <p:cNvPr id="3" name="Content Placeholder 2">
            <a:extLst>
              <a:ext uri="{FF2B5EF4-FFF2-40B4-BE49-F238E27FC236}">
                <a16:creationId xmlns:a16="http://schemas.microsoft.com/office/drawing/2014/main" id="{F38ECB26-CDAE-4619-6ECA-ABF22C2793EB}"/>
              </a:ext>
            </a:extLst>
          </p:cNvPr>
          <p:cNvSpPr>
            <a:spLocks noGrp="1"/>
          </p:cNvSpPr>
          <p:nvPr>
            <p:ph idx="1"/>
          </p:nvPr>
        </p:nvSpPr>
        <p:spPr/>
        <p:txBody>
          <a:bodyPr>
            <a:normAutofit/>
          </a:bodyPr>
          <a:lstStyle/>
          <a:p>
            <a:pPr marL="0" indent="0">
              <a:buNone/>
            </a:pPr>
            <a:endParaRPr lang="en-US" sz="1600" dirty="0"/>
          </a:p>
        </p:txBody>
      </p:sp>
      <p:pic>
        <p:nvPicPr>
          <p:cNvPr id="4" name="SSI.Improper Skin Antisepsi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90792" y="1780778"/>
            <a:ext cx="7603350" cy="4276884"/>
          </a:xfrm>
          <a:prstGeom prst="rect">
            <a:avLst/>
          </a:prstGeom>
        </p:spPr>
      </p:pic>
    </p:spTree>
    <p:extLst>
      <p:ext uri="{BB962C8B-B14F-4D97-AF65-F5344CB8AC3E}">
        <p14:creationId xmlns:p14="http://schemas.microsoft.com/office/powerpoint/2010/main" val="27880283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8B1EE-31C0-4846-8724-DE4FB35572B3}"/>
              </a:ext>
            </a:extLst>
          </p:cNvPr>
          <p:cNvSpPr>
            <a:spLocks noGrp="1"/>
          </p:cNvSpPr>
          <p:nvPr>
            <p:ph type="title"/>
          </p:nvPr>
        </p:nvSpPr>
        <p:spPr/>
        <p:txBody>
          <a:bodyPr>
            <a:normAutofit/>
          </a:bodyPr>
          <a:lstStyle/>
          <a:p>
            <a:pPr algn="ctr"/>
            <a:r>
              <a:rPr lang="en-US" dirty="0" smtClean="0"/>
              <a:t>Improper Sterile Technique Examples </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16706" y="1795485"/>
            <a:ext cx="3588147" cy="2018333"/>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8985" y="1797882"/>
            <a:ext cx="3583886" cy="201593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7229" y="4036174"/>
            <a:ext cx="3597624" cy="2023664"/>
          </a:xfrm>
          <a:prstGeom prst="rect">
            <a:avLst/>
          </a:prstGeom>
        </p:spPr>
      </p:pic>
      <p:sp>
        <p:nvSpPr>
          <p:cNvPr id="8" name="TextBox 7"/>
          <p:cNvSpPr txBox="1"/>
          <p:nvPr/>
        </p:nvSpPr>
        <p:spPr>
          <a:xfrm>
            <a:off x="6478985" y="4036174"/>
            <a:ext cx="3583886"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No hand hygiene performed</a:t>
            </a:r>
          </a:p>
          <a:p>
            <a:pPr marL="285750" indent="-285750">
              <a:buFont typeface="Arial" panose="020B0604020202020204" pitchFamily="34" charset="0"/>
              <a:buChar char="•"/>
            </a:pPr>
            <a:r>
              <a:rPr lang="en-US" dirty="0" smtClean="0"/>
              <a:t>Setting up sterile field on patient</a:t>
            </a:r>
          </a:p>
          <a:p>
            <a:pPr marL="285750" indent="-285750">
              <a:buFont typeface="Arial" panose="020B0604020202020204" pitchFamily="34" charset="0"/>
              <a:buChar char="•"/>
            </a:pPr>
            <a:r>
              <a:rPr lang="en-US" dirty="0" smtClean="0"/>
              <a:t>Sterile glove packaging closed over sterile gloves before donning</a:t>
            </a:r>
          </a:p>
          <a:p>
            <a:pPr marL="285750" indent="-285750">
              <a:buFont typeface="Arial" panose="020B0604020202020204" pitchFamily="34" charset="0"/>
              <a:buChar char="•"/>
            </a:pPr>
            <a:r>
              <a:rPr lang="en-US" b="1" dirty="0" smtClean="0"/>
              <a:t>Do you see any other breaks in sterility?</a:t>
            </a:r>
          </a:p>
          <a:p>
            <a:endParaRPr lang="en-US" dirty="0"/>
          </a:p>
        </p:txBody>
      </p:sp>
    </p:spTree>
    <p:extLst>
      <p:ext uri="{BB962C8B-B14F-4D97-AF65-F5344CB8AC3E}">
        <p14:creationId xmlns:p14="http://schemas.microsoft.com/office/powerpoint/2010/main" val="347704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500"/>
                            </p:stCondLst>
                            <p:childTnLst>
                              <p:par>
                                <p:cTn id="13" presetID="21" presetClass="entr" presetSubtype="1"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1000"/>
                                  </p:stCondLst>
                                  <p:childTnLst>
                                    <p:set>
                                      <p:cBhvr>
                                        <p:cTn id="19" dur="1" fill="hold">
                                          <p:stCondLst>
                                            <p:cond delay="999"/>
                                          </p:stCondLst>
                                        </p:cTn>
                                        <p:tgtEl>
                                          <p:spTgt spid="8">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1000"/>
                                  </p:stCondLst>
                                  <p:childTnLst>
                                    <p:set>
                                      <p:cBhvr>
                                        <p:cTn id="23" dur="1" fill="hold">
                                          <p:stCondLst>
                                            <p:cond delay="999"/>
                                          </p:stCondLst>
                                        </p:cTn>
                                        <p:tgtEl>
                                          <p:spTgt spid="8">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1000"/>
                                  </p:stCondLst>
                                  <p:childTnLst>
                                    <p:set>
                                      <p:cBhvr>
                                        <p:cTn id="27" dur="1" fill="hold">
                                          <p:stCondLst>
                                            <p:cond delay="999"/>
                                          </p:stCondLst>
                                        </p:cTn>
                                        <p:tgtEl>
                                          <p:spTgt spid="8">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1000"/>
                                  </p:stCondLst>
                                  <p:childTnLst>
                                    <p:set>
                                      <p:cBhvr>
                                        <p:cTn id="31" dur="1" fill="hold">
                                          <p:stCondLst>
                                            <p:cond delay="0"/>
                                          </p:stCondLst>
                                        </p:cTn>
                                        <p:tgtEl>
                                          <p:spTgt spid="8">
                                            <p:txEl>
                                              <p:pRg st="3" end="3"/>
                                            </p:txEl>
                                          </p:spTgt>
                                        </p:tgtEl>
                                        <p:attrNameLst>
                                          <p:attrName>style.visibility</p:attrName>
                                        </p:attrNameLst>
                                      </p:cBhvr>
                                      <p:to>
                                        <p:strVal val="visible"/>
                                      </p:to>
                                    </p:set>
                                    <p:anim calcmode="lin" valueType="num">
                                      <p:cBhvr additive="base">
                                        <p:cTn id="32"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623" y="1067015"/>
            <a:ext cx="10502900" cy="831963"/>
          </a:xfrm>
        </p:spPr>
        <p:txBody>
          <a:bodyPr/>
          <a:lstStyle/>
          <a:p>
            <a:r>
              <a:rPr lang="en-US" dirty="0" smtClean="0"/>
              <a:t>What is wrong here?</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2083016"/>
            <a:ext cx="6033911" cy="3394075"/>
          </a:xfrm>
        </p:spPr>
      </p:pic>
      <p:sp>
        <p:nvSpPr>
          <p:cNvPr id="7" name="TextBox 6"/>
          <p:cNvSpPr txBox="1"/>
          <p:nvPr/>
        </p:nvSpPr>
        <p:spPr>
          <a:xfrm>
            <a:off x="844368" y="5661129"/>
            <a:ext cx="4029559" cy="923330"/>
          </a:xfrm>
          <a:prstGeom prst="rect">
            <a:avLst/>
          </a:prstGeom>
          <a:noFill/>
        </p:spPr>
        <p:txBody>
          <a:bodyPr wrap="square" rtlCol="0">
            <a:spAutoFit/>
          </a:bodyPr>
          <a:lstStyle/>
          <a:p>
            <a:r>
              <a:rPr lang="en-US" dirty="0" smtClean="0"/>
              <a:t>Opening the prep packaging </a:t>
            </a:r>
            <a:r>
              <a:rPr lang="en-US" b="1" dirty="0" smtClean="0"/>
              <a:t>AFTER </a:t>
            </a:r>
            <a:r>
              <a:rPr lang="en-US" dirty="0" smtClean="0"/>
              <a:t>donning sterile gloves, is a </a:t>
            </a:r>
            <a:r>
              <a:rPr lang="en-US" b="1" dirty="0" smtClean="0"/>
              <a:t>break in sterility</a:t>
            </a:r>
            <a:r>
              <a:rPr lang="en-US" dirty="0" smtClean="0"/>
              <a:t> that could lead to an SSI. </a:t>
            </a:r>
            <a:endParaRPr lang="en-US" dirty="0"/>
          </a:p>
        </p:txBody>
      </p:sp>
      <p:sp>
        <p:nvSpPr>
          <p:cNvPr id="8" name="TextBox 7"/>
          <p:cNvSpPr txBox="1"/>
          <p:nvPr/>
        </p:nvSpPr>
        <p:spPr>
          <a:xfrm>
            <a:off x="7392692" y="3780053"/>
            <a:ext cx="3673098" cy="1697038"/>
          </a:xfrm>
          <a:prstGeom prst="rect">
            <a:avLst/>
          </a:prstGeom>
          <a:noFill/>
        </p:spPr>
        <p:txBody>
          <a:bodyPr wrap="square" rtlCol="0">
            <a:spAutoFit/>
          </a:bodyPr>
          <a:lstStyle/>
          <a:p>
            <a:endParaRPr lang="en-US" dirty="0"/>
          </a:p>
        </p:txBody>
      </p:sp>
      <p:pic>
        <p:nvPicPr>
          <p:cNvPr id="9"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7611" y="3328251"/>
            <a:ext cx="3223260" cy="2148840"/>
          </a:xfrm>
          <a:prstGeom prst="rect">
            <a:avLst/>
          </a:prstGeom>
        </p:spPr>
      </p:pic>
      <p:sp>
        <p:nvSpPr>
          <p:cNvPr id="10" name="TextBox 9"/>
          <p:cNvSpPr txBox="1"/>
          <p:nvPr/>
        </p:nvSpPr>
        <p:spPr>
          <a:xfrm>
            <a:off x="7532176" y="2083016"/>
            <a:ext cx="3285641" cy="923330"/>
          </a:xfrm>
          <a:prstGeom prst="rect">
            <a:avLst/>
          </a:prstGeom>
          <a:noFill/>
        </p:spPr>
        <p:txBody>
          <a:bodyPr wrap="square" rtlCol="0">
            <a:spAutoFit/>
          </a:bodyPr>
          <a:lstStyle/>
          <a:p>
            <a:r>
              <a:rPr lang="en-US" dirty="0" smtClean="0"/>
              <a:t>Prepare your sterile field and open sterile items ahead of time. </a:t>
            </a:r>
            <a:endParaRPr lang="en-US" dirty="0"/>
          </a:p>
        </p:txBody>
      </p:sp>
    </p:spTree>
    <p:extLst>
      <p:ext uri="{BB962C8B-B14F-4D97-AF65-F5344CB8AC3E}">
        <p14:creationId xmlns:p14="http://schemas.microsoft.com/office/powerpoint/2010/main" val="15679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 presetClass="entr" presetSubtype="0" fill="hold" grpId="0" nodeType="afterEffect">
                                  <p:stCondLst>
                                    <p:cond delay="3000"/>
                                  </p:stCondLst>
                                  <p:childTnLst>
                                    <p:set>
                                      <p:cBhvr>
                                        <p:cTn id="10" dur="1" fill="hold">
                                          <p:stCondLst>
                                            <p:cond delay="1999"/>
                                          </p:stCondLst>
                                        </p:cTn>
                                        <p:tgtEl>
                                          <p:spTgt spid="7"/>
                                        </p:tgtEl>
                                        <p:attrNameLst>
                                          <p:attrName>style.visibility</p:attrName>
                                        </p:attrNameLst>
                                      </p:cBhvr>
                                      <p:to>
                                        <p:strVal val="visible"/>
                                      </p:to>
                                    </p:set>
                                  </p:childTnLst>
                                </p:cTn>
                              </p:par>
                            </p:childTnLst>
                          </p:cTn>
                        </p:par>
                        <p:par>
                          <p:cTn id="11" fill="hold">
                            <p:stCondLst>
                              <p:cond delay="7000"/>
                            </p:stCondLst>
                            <p:childTnLst>
                              <p:par>
                                <p:cTn id="12" presetID="2" presetClass="entr" presetSubtype="4" fill="hold" nodeType="afterEffect">
                                  <p:stCondLst>
                                    <p:cond delay="200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500" fill="hold"/>
                                        <p:tgtEl>
                                          <p:spTgt spid="9"/>
                                        </p:tgtEl>
                                        <p:attrNameLst>
                                          <p:attrName>ppt_x</p:attrName>
                                        </p:attrNameLst>
                                      </p:cBhvr>
                                      <p:tavLst>
                                        <p:tav tm="0">
                                          <p:val>
                                            <p:strVal val="#ppt_x"/>
                                          </p:val>
                                        </p:tav>
                                        <p:tav tm="100000">
                                          <p:val>
                                            <p:strVal val="#ppt_x"/>
                                          </p:val>
                                        </p:tav>
                                      </p:tavLst>
                                    </p:anim>
                                    <p:anim calcmode="lin" valueType="num">
                                      <p:cBhvr additive="base">
                                        <p:cTn id="15" dur="1500" fill="hold"/>
                                        <p:tgtEl>
                                          <p:spTgt spid="9"/>
                                        </p:tgtEl>
                                        <p:attrNameLst>
                                          <p:attrName>ppt_y</p:attrName>
                                        </p:attrNameLst>
                                      </p:cBhvr>
                                      <p:tavLst>
                                        <p:tav tm="0">
                                          <p:val>
                                            <p:strVal val="1+#ppt_h/2"/>
                                          </p:val>
                                        </p:tav>
                                        <p:tav tm="100000">
                                          <p:val>
                                            <p:strVal val="#ppt_y"/>
                                          </p:val>
                                        </p:tav>
                                      </p:tavLst>
                                    </p:anim>
                                  </p:childTnLst>
                                </p:cTn>
                              </p:par>
                            </p:childTnLst>
                          </p:cTn>
                        </p:par>
                        <p:par>
                          <p:cTn id="16" fill="hold">
                            <p:stCondLst>
                              <p:cond delay="10500"/>
                            </p:stCondLst>
                            <p:childTnLst>
                              <p:par>
                                <p:cTn id="17" presetID="10" presetClass="entr" presetSubtype="0" fill="hold" nodeType="afterEffect">
                                  <p:stCondLst>
                                    <p:cond delay="200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spot the error?</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2160507"/>
            <a:ext cx="6033911" cy="3394075"/>
          </a:xfrm>
        </p:spPr>
      </p:pic>
      <p:sp>
        <p:nvSpPr>
          <p:cNvPr id="5" name="TextBox 4"/>
          <p:cNvSpPr txBox="1"/>
          <p:nvPr/>
        </p:nvSpPr>
        <p:spPr>
          <a:xfrm>
            <a:off x="7222210" y="2309247"/>
            <a:ext cx="4125058" cy="3416320"/>
          </a:xfrm>
          <a:prstGeom prst="rect">
            <a:avLst/>
          </a:prstGeom>
          <a:noFill/>
        </p:spPr>
        <p:txBody>
          <a:bodyPr wrap="square" rtlCol="0">
            <a:spAutoFit/>
          </a:bodyPr>
          <a:lstStyle/>
          <a:p>
            <a:r>
              <a:rPr lang="en-US" dirty="0" smtClean="0"/>
              <a:t>This </a:t>
            </a:r>
            <a:r>
              <a:rPr lang="en-US" b="1" dirty="0"/>
              <a:t>prep </a:t>
            </a:r>
            <a:r>
              <a:rPr lang="en-US" b="1" dirty="0" smtClean="0"/>
              <a:t>applicator </a:t>
            </a:r>
            <a:r>
              <a:rPr lang="en-US" dirty="0"/>
              <a:t>is </a:t>
            </a:r>
            <a:r>
              <a:rPr lang="en-US" b="1" dirty="0"/>
              <a:t>too small </a:t>
            </a:r>
            <a:r>
              <a:rPr lang="en-US" dirty="0"/>
              <a:t>for an adult size patient’s abdomen</a:t>
            </a:r>
            <a:r>
              <a:rPr lang="en-US" dirty="0" smtClean="0"/>
              <a:t>.</a:t>
            </a:r>
            <a:endParaRPr lang="en-US" dirty="0"/>
          </a:p>
          <a:p>
            <a:endParaRPr lang="en-US" dirty="0" smtClean="0"/>
          </a:p>
          <a:p>
            <a:r>
              <a:rPr lang="en-US" dirty="0" smtClean="0"/>
              <a:t>Using the correct amount of surgical prep solution ensures coverage of the surgical site and optimizes the chances of not developing an SSI. </a:t>
            </a:r>
          </a:p>
          <a:p>
            <a:endParaRPr lang="en-US" dirty="0"/>
          </a:p>
          <a:p>
            <a:r>
              <a:rPr lang="en-US" dirty="0" smtClean="0"/>
              <a:t>See the manufacturer’s guidelines for the recommended size prep applicator/prep amount for the surface area of skin needing to be covered.</a:t>
            </a:r>
          </a:p>
        </p:txBody>
      </p:sp>
    </p:spTree>
    <p:extLst>
      <p:ext uri="{BB962C8B-B14F-4D97-AF65-F5344CB8AC3E}">
        <p14:creationId xmlns:p14="http://schemas.microsoft.com/office/powerpoint/2010/main" val="252990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2" presetClass="entr" presetSubtype="4" fill="hold" nodeType="afterEffect">
                                  <p:stCondLst>
                                    <p:cond delay="200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0"/>
                            </p:stCondLst>
                            <p:childTnLst>
                              <p:par>
                                <p:cTn id="14" presetID="2" presetClass="entr" presetSubtype="4" fill="hold" nodeType="afterEffect">
                                  <p:stCondLst>
                                    <p:cond delay="2000"/>
                                  </p:stCondLst>
                                  <p:childTnLst>
                                    <p:set>
                                      <p:cBhvr>
                                        <p:cTn id="15" dur="1" fill="hold">
                                          <p:stCondLst>
                                            <p:cond delay="0"/>
                                          </p:stCondLst>
                                        </p:cTn>
                                        <p:tgtEl>
                                          <p:spTgt spid="5">
                                            <p:txEl>
                                              <p:pRg st="2" end="2"/>
                                            </p:txEl>
                                          </p:spTgt>
                                        </p:tgtEl>
                                        <p:attrNameLst>
                                          <p:attrName>style.visibility</p:attrName>
                                        </p:attrNameLst>
                                      </p:cBhvr>
                                      <p:to>
                                        <p:strVal val="visible"/>
                                      </p:to>
                                    </p:set>
                                    <p:anim calcmode="lin" valueType="num">
                                      <p:cBhvr additive="base">
                                        <p:cTn id="1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000"/>
                            </p:stCondLst>
                            <p:childTnLst>
                              <p:par>
                                <p:cTn id="19" presetID="2" presetClass="entr" presetSubtype="4" fill="hold" nodeType="afterEffect">
                                  <p:stCondLst>
                                    <p:cond delay="225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486677" y="783805"/>
            <a:ext cx="6825766" cy="3604422"/>
          </a:xfrm>
          <a:prstGeom prst="rect">
            <a:avLst/>
          </a:prstGeom>
        </p:spPr>
      </p:pic>
      <p:sp>
        <p:nvSpPr>
          <p:cNvPr id="9" name="Subtitle 2"/>
          <p:cNvSpPr txBox="1">
            <a:spLocks/>
          </p:cNvSpPr>
          <p:nvPr/>
        </p:nvSpPr>
        <p:spPr>
          <a:xfrm>
            <a:off x="764342" y="4259965"/>
            <a:ext cx="10550387" cy="2314152"/>
          </a:xfrm>
          <a:prstGeom prst="rect">
            <a:avLst/>
          </a:prstGeom>
        </p:spPr>
        <p:txBody>
          <a:bodyPr/>
          <a:lstStyle>
            <a:lvl1pPr marL="228600" indent="-228600" algn="l" defTabSz="914395"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97" indent="-228600" algn="l" defTabSz="91439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95" indent="-228600" algn="l" defTabSz="91439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93"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91"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88"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86"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85"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181" indent="-228600" algn="l" defTabSz="91439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Funding for this presentation provided by the Kentucky Department for Public Health. </a:t>
            </a: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rPr>
              <a:t>Content includes discussion of unlabeled use of products. Presenter has no financial interests or other relationships with the manufacturers of products. No commercial support was provided for this educational activity.</a:t>
            </a: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395"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313712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the break in sterility?</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2207003"/>
            <a:ext cx="6033911" cy="3394075"/>
          </a:xfrm>
        </p:spPr>
      </p:pic>
      <p:sp>
        <p:nvSpPr>
          <p:cNvPr id="5" name="TextBox 4"/>
          <p:cNvSpPr txBox="1"/>
          <p:nvPr/>
        </p:nvSpPr>
        <p:spPr>
          <a:xfrm>
            <a:off x="7129220" y="2207003"/>
            <a:ext cx="4218048" cy="923330"/>
          </a:xfrm>
          <a:prstGeom prst="rect">
            <a:avLst/>
          </a:prstGeom>
          <a:noFill/>
        </p:spPr>
        <p:txBody>
          <a:bodyPr wrap="square" rtlCol="0">
            <a:spAutoFit/>
          </a:bodyPr>
          <a:lstStyle/>
          <a:p>
            <a:r>
              <a:rPr lang="en-US" dirty="0" smtClean="0">
                <a:solidFill>
                  <a:schemeClr val="tx1">
                    <a:lumMod val="65000"/>
                    <a:lumOff val="35000"/>
                  </a:schemeClr>
                </a:solidFill>
              </a:rPr>
              <a:t>The prep sponge has come in contact with the non-sterile patient blanket, and is now </a:t>
            </a:r>
            <a:r>
              <a:rPr lang="en-US" b="1" dirty="0" smtClean="0">
                <a:solidFill>
                  <a:schemeClr val="tx1">
                    <a:lumMod val="65000"/>
                    <a:lumOff val="35000"/>
                  </a:schemeClr>
                </a:solidFill>
              </a:rPr>
              <a:t>contaminated.</a:t>
            </a:r>
            <a:r>
              <a:rPr lang="en-US" dirty="0" smtClean="0">
                <a:solidFill>
                  <a:schemeClr val="tx1">
                    <a:lumMod val="65000"/>
                    <a:lumOff val="35000"/>
                  </a:schemeClr>
                </a:solidFill>
              </a:rPr>
              <a:t> </a:t>
            </a:r>
            <a:endParaRPr lang="en-US" dirty="0">
              <a:solidFill>
                <a:schemeClr val="tx1">
                  <a:lumMod val="65000"/>
                  <a:lumOff val="35000"/>
                </a:schemeClr>
              </a:solidFill>
            </a:endParaRPr>
          </a:p>
        </p:txBody>
      </p:sp>
    </p:spTree>
    <p:extLst>
      <p:ext uri="{BB962C8B-B14F-4D97-AF65-F5344CB8AC3E}">
        <p14:creationId xmlns:p14="http://schemas.microsoft.com/office/powerpoint/2010/main" val="177360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par>
                          <p:cTn id="8" fill="hold">
                            <p:stCondLst>
                              <p:cond delay="2500"/>
                            </p:stCondLst>
                            <p:childTnLst>
                              <p:par>
                                <p:cTn id="9" presetID="2" presetClass="entr" presetSubtype="4" fill="hold" nodeType="afterEffect">
                                  <p:stCondLst>
                                    <p:cond delay="250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missed a spot!</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2222500"/>
            <a:ext cx="6033911" cy="3394075"/>
          </a:xfrm>
        </p:spPr>
      </p:pic>
      <p:sp>
        <p:nvSpPr>
          <p:cNvPr id="5" name="TextBox 4"/>
          <p:cNvSpPr txBox="1"/>
          <p:nvPr/>
        </p:nvSpPr>
        <p:spPr>
          <a:xfrm>
            <a:off x="7076209" y="1796684"/>
            <a:ext cx="4271059" cy="3970318"/>
          </a:xfrm>
          <a:prstGeom prst="rect">
            <a:avLst/>
          </a:prstGeom>
          <a:noFill/>
        </p:spPr>
        <p:txBody>
          <a:bodyPr wrap="square" rtlCol="0">
            <a:spAutoFit/>
          </a:bodyPr>
          <a:lstStyle/>
          <a:p>
            <a:r>
              <a:rPr lang="en-US" dirty="0" smtClean="0">
                <a:solidFill>
                  <a:schemeClr val="tx1">
                    <a:lumMod val="65000"/>
                    <a:lumOff val="35000"/>
                  </a:schemeClr>
                </a:solidFill>
              </a:rPr>
              <a:t>Inadequate coverage with the CHG prep solution can lead to contamination and surgical site infections. </a:t>
            </a:r>
          </a:p>
          <a:p>
            <a:endParaRPr lang="en-US" dirty="0">
              <a:solidFill>
                <a:schemeClr val="tx1">
                  <a:lumMod val="65000"/>
                  <a:lumOff val="35000"/>
                </a:schemeClr>
              </a:solidFill>
            </a:endParaRPr>
          </a:p>
          <a:p>
            <a:r>
              <a:rPr lang="en-US" dirty="0" smtClean="0">
                <a:solidFill>
                  <a:schemeClr val="tx1">
                    <a:lumMod val="65000"/>
                    <a:lumOff val="35000"/>
                  </a:schemeClr>
                </a:solidFill>
              </a:rPr>
              <a:t>CHG prep sticks come in different sizes, depending on this surface area to be covered.</a:t>
            </a:r>
          </a:p>
          <a:p>
            <a:endParaRPr lang="en-US" dirty="0">
              <a:solidFill>
                <a:schemeClr val="tx1">
                  <a:lumMod val="65000"/>
                  <a:lumOff val="35000"/>
                </a:schemeClr>
              </a:solidFill>
            </a:endParaRPr>
          </a:p>
          <a:p>
            <a:r>
              <a:rPr lang="en-US" dirty="0" smtClean="0">
                <a:solidFill>
                  <a:schemeClr val="tx1">
                    <a:lumMod val="65000"/>
                    <a:lumOff val="35000"/>
                  </a:schemeClr>
                </a:solidFill>
              </a:rPr>
              <a:t>Follow the manufacturer’s directions to make sure that all exposed skin in the operative site is covered with the antisepsis prep solution, and that the proper dry time has occurred for the maximum antisepsis protection.</a:t>
            </a:r>
            <a:r>
              <a:rPr lang="en-US" dirty="0" smtClean="0"/>
              <a:t> </a:t>
            </a:r>
            <a:endParaRPr lang="en-US" dirty="0"/>
          </a:p>
        </p:txBody>
      </p:sp>
    </p:spTree>
    <p:extLst>
      <p:ext uri="{BB962C8B-B14F-4D97-AF65-F5344CB8AC3E}">
        <p14:creationId xmlns:p14="http://schemas.microsoft.com/office/powerpoint/2010/main" val="195004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2" presetClass="entr" presetSubtype="4" fill="hold" nodeType="afterEffect">
                                  <p:stCondLst>
                                    <p:cond delay="250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500"/>
                            </p:stCondLst>
                            <p:childTnLst>
                              <p:par>
                                <p:cTn id="14" presetID="2" presetClass="entr" presetSubtype="4" fill="hold" nodeType="afterEffect">
                                  <p:stCondLst>
                                    <p:cond delay="2500"/>
                                  </p:stCondLst>
                                  <p:childTnLst>
                                    <p:set>
                                      <p:cBhvr>
                                        <p:cTn id="15" dur="1" fill="hold">
                                          <p:stCondLst>
                                            <p:cond delay="0"/>
                                          </p:stCondLst>
                                        </p:cTn>
                                        <p:tgtEl>
                                          <p:spTgt spid="5">
                                            <p:txEl>
                                              <p:pRg st="2" end="2"/>
                                            </p:txEl>
                                          </p:spTgt>
                                        </p:tgtEl>
                                        <p:attrNameLst>
                                          <p:attrName>style.visibility</p:attrName>
                                        </p:attrNameLst>
                                      </p:cBhvr>
                                      <p:to>
                                        <p:strVal val="visible"/>
                                      </p:to>
                                    </p:set>
                                    <p:anim calcmode="lin" valueType="num">
                                      <p:cBhvr additive="base">
                                        <p:cTn id="1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9000"/>
                            </p:stCondLst>
                            <p:childTnLst>
                              <p:par>
                                <p:cTn id="19" presetID="2" presetClass="entr" presetSubtype="4" fill="hold" nodeType="afterEffect">
                                  <p:stCondLst>
                                    <p:cond delay="2000"/>
                                  </p:stCondLst>
                                  <p:childTnLst>
                                    <p:set>
                                      <p:cBhvr>
                                        <p:cTn id="20" dur="1" fill="hold">
                                          <p:stCondLst>
                                            <p:cond delay="0"/>
                                          </p:stCondLst>
                                        </p:cTn>
                                        <p:tgtEl>
                                          <p:spTgt spid="5">
                                            <p:txEl>
                                              <p:pRg st="4" end="4"/>
                                            </p:txEl>
                                          </p:spTgt>
                                        </p:tgtEl>
                                        <p:attrNameLst>
                                          <p:attrName>style.visibility</p:attrName>
                                        </p:attrNameLst>
                                      </p:cBhvr>
                                      <p:to>
                                        <p:strVal val="visible"/>
                                      </p:to>
                                    </p:set>
                                    <p:anim calcmode="lin" valueType="num">
                                      <p:cBhvr additive="base">
                                        <p:cTn id="2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stretch>
            <a:fillRect/>
          </a:stretch>
        </p:blipFill>
        <p:spPr>
          <a:xfrm>
            <a:off x="1787236" y="1095384"/>
            <a:ext cx="7564582" cy="4521192"/>
          </a:xfrm>
          <a:prstGeom prst="rect">
            <a:avLst/>
          </a:prstGeom>
        </p:spPr>
      </p:pic>
      <p:sp>
        <p:nvSpPr>
          <p:cNvPr id="5" name="TextBox 4"/>
          <p:cNvSpPr txBox="1"/>
          <p:nvPr/>
        </p:nvSpPr>
        <p:spPr>
          <a:xfrm>
            <a:off x="7803573" y="5766955"/>
            <a:ext cx="1413163" cy="307777"/>
          </a:xfrm>
          <a:prstGeom prst="rect">
            <a:avLst/>
          </a:prstGeom>
          <a:noFill/>
        </p:spPr>
        <p:txBody>
          <a:bodyPr wrap="square" rtlCol="0">
            <a:spAutoFit/>
          </a:bodyPr>
          <a:lstStyle/>
          <a:p>
            <a:r>
              <a:rPr lang="en-US" sz="1400" dirty="0" smtClean="0"/>
              <a:t>(AORN, 2020)</a:t>
            </a:r>
            <a:endParaRPr lang="en-US" sz="1400" dirty="0"/>
          </a:p>
        </p:txBody>
      </p:sp>
    </p:spTree>
    <p:extLst>
      <p:ext uri="{BB962C8B-B14F-4D97-AF65-F5344CB8AC3E}">
        <p14:creationId xmlns:p14="http://schemas.microsoft.com/office/powerpoint/2010/main" val="33433939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Take home points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SSIs </a:t>
            </a:r>
            <a:r>
              <a:rPr lang="en-US" dirty="0"/>
              <a:t>can lead to increased length of postoperative hospital stay, drastically escalated expense, higher rates of hospital readmission, and jeopardized health </a:t>
            </a:r>
            <a:r>
              <a:rPr lang="en-US" dirty="0" smtClean="0"/>
              <a:t>outcomes.</a:t>
            </a:r>
          </a:p>
          <a:p>
            <a:r>
              <a:rPr lang="en-US" dirty="0"/>
              <a:t>Skin antisepsis is a critical component of surgical site infection (SSI) prevention. The primary source of organisms contributing to infection following surgery is the bacteria on a patient’s </a:t>
            </a:r>
            <a:r>
              <a:rPr lang="en-US" dirty="0" smtClean="0"/>
              <a:t>skin.</a:t>
            </a:r>
          </a:p>
          <a:p>
            <a:r>
              <a:rPr lang="en-US" dirty="0" smtClean="0"/>
              <a:t>AORN recommends </a:t>
            </a:r>
            <a:r>
              <a:rPr lang="en-US" dirty="0"/>
              <a:t>the use of chlorhexidine gluconate (CHG) as the preferred antiseptic agent for preoperative skin </a:t>
            </a:r>
            <a:r>
              <a:rPr lang="en-US" dirty="0" smtClean="0"/>
              <a:t>preparation. </a:t>
            </a:r>
            <a:r>
              <a:rPr lang="en-US" dirty="0"/>
              <a:t>CHG has been shown to be more effective than other antiseptic agents in reducing the incidence of </a:t>
            </a:r>
            <a:r>
              <a:rPr lang="en-US" dirty="0" smtClean="0"/>
              <a:t>SSIs.</a:t>
            </a:r>
          </a:p>
          <a:p>
            <a:r>
              <a:rPr lang="en-US" dirty="0" smtClean="0"/>
              <a:t>Surgical site infections can have multiple causes. Maintaining sterility during the pre-operative skin prep, is just one part of the process. It is important to utilize other forms of infection control including proper nutrition, wound care, and complete any course of antibiotics prescribed in order to adequately decrease the chance of developing a SSI.</a:t>
            </a:r>
            <a:endParaRPr lang="en-US" dirty="0"/>
          </a:p>
        </p:txBody>
      </p:sp>
    </p:spTree>
    <p:extLst>
      <p:ext uri="{BB962C8B-B14F-4D97-AF65-F5344CB8AC3E}">
        <p14:creationId xmlns:p14="http://schemas.microsoft.com/office/powerpoint/2010/main" val="38636890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6DD4E-6C1F-ACE7-0A50-CF0DB299CF5E}"/>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4E3782A-FEB8-A3D2-345F-399D93CBB983}"/>
              </a:ext>
            </a:extLst>
          </p:cNvPr>
          <p:cNvSpPr>
            <a:spLocks noGrp="1"/>
          </p:cNvSpPr>
          <p:nvPr>
            <p:ph idx="1"/>
          </p:nvPr>
        </p:nvSpPr>
        <p:spPr/>
        <p:txBody>
          <a:bodyPr>
            <a:normAutofit fontScale="85000" lnSpcReduction="20000"/>
          </a:bodyPr>
          <a:lstStyle/>
          <a:p>
            <a:pPr marL="0" indent="0">
              <a:buNone/>
            </a:pPr>
            <a:r>
              <a:rPr lang="en-US" sz="1800" dirty="0">
                <a:solidFill>
                  <a:schemeClr val="tx1"/>
                </a:solidFill>
              </a:rPr>
              <a:t>AORN (2020, May 13). Patient Skin Antisepsis. AORN Guidelines. Retrieved September 15, 2023, from https://</a:t>
            </a:r>
            <a:r>
              <a:rPr lang="en-US" sz="1800" dirty="0" smtClean="0">
                <a:solidFill>
                  <a:schemeClr val="tx1"/>
                </a:solidFill>
              </a:rPr>
              <a:t>aornguidelines.org/guidelines/content?sectionid=245924616&amp;view=book</a:t>
            </a:r>
            <a:endParaRPr lang="en-US" sz="1800" dirty="0">
              <a:solidFill>
                <a:schemeClr val="tx1"/>
              </a:solidFill>
            </a:endParaRPr>
          </a:p>
          <a:p>
            <a:pPr marL="0" indent="0">
              <a:buNone/>
            </a:pPr>
            <a:r>
              <a:rPr lang="en-US" sz="1800" dirty="0">
                <a:solidFill>
                  <a:schemeClr val="tx1"/>
                </a:solidFill>
              </a:rPr>
              <a:t>BD </a:t>
            </a:r>
            <a:r>
              <a:rPr lang="en-US" sz="1800" dirty="0" smtClean="0">
                <a:solidFill>
                  <a:schemeClr val="tx1"/>
                </a:solidFill>
              </a:rPr>
              <a:t>ChloraPrep</a:t>
            </a:r>
            <a:r>
              <a:rPr lang="en-US" sz="1800" dirty="0">
                <a:solidFill>
                  <a:schemeClr val="tx1"/>
                </a:solidFill>
              </a:rPr>
              <a:t> Preoperative antiseptic skin preparation with sterile solution. Accessed May 25, 2023. https://www.bd.com/en-ca/offerings/capabilities/infection-prevention/skin-preparation/bd-chloraprep-patient-preoperative-skin-preparation-products/bd-chloraprep-applicators</a:t>
            </a:r>
            <a:r>
              <a:rPr lang="en-US" sz="1800" dirty="0" smtClean="0">
                <a:solidFill>
                  <a:schemeClr val="tx1"/>
                </a:solidFill>
              </a:rPr>
              <a:t>.</a:t>
            </a:r>
            <a:endParaRPr lang="en-US" sz="1800" b="0" i="0" dirty="0" smtClean="0">
              <a:solidFill>
                <a:schemeClr val="tx1"/>
              </a:solidFill>
              <a:effectLst/>
            </a:endParaRPr>
          </a:p>
          <a:p>
            <a:pPr marL="0" indent="0">
              <a:buNone/>
            </a:pPr>
            <a:r>
              <a:rPr lang="en-US" sz="1800" b="0" i="0" dirty="0" smtClean="0">
                <a:solidFill>
                  <a:schemeClr val="tx1"/>
                </a:solidFill>
                <a:effectLst/>
              </a:rPr>
              <a:t>Berríos-Torres </a:t>
            </a:r>
            <a:r>
              <a:rPr lang="en-US" sz="1800" b="0" i="0" dirty="0">
                <a:solidFill>
                  <a:schemeClr val="tx1"/>
                </a:solidFill>
                <a:effectLst/>
              </a:rPr>
              <a:t>SI, Umscheid CA, Bratzler DW, et al. Centers for Disease Control and Prevention Guideline for the Prevention of Surgical Site Infection, 2017. </a:t>
            </a:r>
            <a:r>
              <a:rPr lang="en-US" sz="1800" b="0" i="1" dirty="0">
                <a:solidFill>
                  <a:schemeClr val="tx1"/>
                </a:solidFill>
                <a:effectLst/>
              </a:rPr>
              <a:t>JAMA Surg.</a:t>
            </a:r>
            <a:r>
              <a:rPr lang="en-US" sz="1800" b="0" i="0" dirty="0">
                <a:solidFill>
                  <a:schemeClr val="tx1"/>
                </a:solidFill>
                <a:effectLst/>
              </a:rPr>
              <a:t> 2017;152(8):784–791. doi:10.1001/jamasurg.2017.0904</a:t>
            </a:r>
          </a:p>
          <a:p>
            <a:pPr marL="0" indent="0">
              <a:buNone/>
            </a:pPr>
            <a:r>
              <a:rPr lang="en-US" sz="1800" b="0" i="1" dirty="0">
                <a:solidFill>
                  <a:schemeClr val="tx1"/>
                </a:solidFill>
                <a:effectLst/>
              </a:rPr>
              <a:t>Global Guidelines for the Prevention of Surgical Site Infection</a:t>
            </a:r>
            <a:r>
              <a:rPr lang="en-US" sz="1800" b="0" i="0" dirty="0">
                <a:solidFill>
                  <a:schemeClr val="tx1"/>
                </a:solidFill>
                <a:effectLst/>
              </a:rPr>
              <a:t>. (2018). World Health Organization</a:t>
            </a:r>
          </a:p>
          <a:p>
            <a:pPr marL="0" indent="0">
              <a:buNone/>
            </a:pPr>
            <a:r>
              <a:rPr lang="en-US" sz="1800" b="0" i="0" dirty="0">
                <a:solidFill>
                  <a:schemeClr val="tx1"/>
                </a:solidFill>
                <a:effectLst/>
              </a:rPr>
              <a:t>Umscheid CA, Mitchell MD, Doshi JA, Agarwal R, Williams K, Brennan PJ. Estimating the proportion of healthcare-associated infections that are reasonably preventable and the related mortality and costs. </a:t>
            </a:r>
            <a:r>
              <a:rPr lang="en-US" sz="1800" b="0" i="1" dirty="0">
                <a:solidFill>
                  <a:schemeClr val="tx1"/>
                </a:solidFill>
                <a:effectLst/>
              </a:rPr>
              <a:t>Infect Control Hosp Epidemiol</a:t>
            </a:r>
            <a:r>
              <a:rPr lang="en-US" sz="1800" b="0" i="0" dirty="0">
                <a:solidFill>
                  <a:schemeClr val="tx1"/>
                </a:solidFill>
                <a:effectLst/>
              </a:rPr>
              <a:t>. 2011;32(2):101–114. 10.1086/657912 </a:t>
            </a:r>
            <a:endParaRPr lang="en-US" sz="1800" b="0" i="0" dirty="0" smtClean="0">
              <a:solidFill>
                <a:schemeClr val="tx1"/>
              </a:solidFill>
              <a:effectLst/>
            </a:endParaRPr>
          </a:p>
          <a:p>
            <a:pPr marL="0" indent="0">
              <a:buNone/>
            </a:pPr>
            <a:r>
              <a:rPr lang="en-US" sz="1800" dirty="0">
                <a:solidFill>
                  <a:schemeClr val="tx1"/>
                </a:solidFill>
              </a:rPr>
              <a:t>Zucco, R., Lavano, F., Nobile, C. G. A., Papadopoli, R., &amp; Bianco, A. (2019). Adherence to evidence-based recommendations for surgical site infection prevention: Results among Italian surgical ward nurses. </a:t>
            </a:r>
            <a:r>
              <a:rPr lang="en-US" sz="1800" i="1" dirty="0">
                <a:solidFill>
                  <a:schemeClr val="tx1"/>
                </a:solidFill>
              </a:rPr>
              <a:t>PloS one</a:t>
            </a:r>
            <a:r>
              <a:rPr lang="en-US" sz="1800" dirty="0">
                <a:solidFill>
                  <a:schemeClr val="tx1"/>
                </a:solidFill>
              </a:rPr>
              <a:t>, </a:t>
            </a:r>
            <a:r>
              <a:rPr lang="en-US" sz="1800" i="1" dirty="0">
                <a:solidFill>
                  <a:schemeClr val="tx1"/>
                </a:solidFill>
              </a:rPr>
              <a:t>14</a:t>
            </a:r>
            <a:r>
              <a:rPr lang="en-US" sz="1800" dirty="0">
                <a:solidFill>
                  <a:schemeClr val="tx1"/>
                </a:solidFill>
              </a:rPr>
              <a:t>(9), e0222825. https://doi.org/10.1371/journal.pone.0222825</a:t>
            </a:r>
          </a:p>
        </p:txBody>
      </p:sp>
    </p:spTree>
    <p:extLst>
      <p:ext uri="{BB962C8B-B14F-4D97-AF65-F5344CB8AC3E}">
        <p14:creationId xmlns:p14="http://schemas.microsoft.com/office/powerpoint/2010/main" val="857777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720562" y="4176454"/>
            <a:ext cx="861889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rgbClr val="000000"/>
                </a:solidFill>
                <a:latin typeface="Arial" panose="020B0604020202020204"/>
              </a:rPr>
              <a:t>K</a:t>
            </a:r>
            <a:r>
              <a:rPr lang="en-US" sz="3600" noProof="0" dirty="0">
                <a:solidFill>
                  <a:srgbClr val="000000"/>
                </a:solidFill>
                <a:latin typeface="Arial" panose="020B0604020202020204"/>
              </a:rPr>
              <a:t>entuckyIPT</a:t>
            </a:r>
            <a:r>
              <a:rPr kumimoji="0" lang="en-US" sz="3600" b="0" i="0" u="none" strike="noStrike" kern="1200" cap="none" spc="0" normalizeH="0" baseline="0" noProof="0" dirty="0">
                <a:ln>
                  <a:noFill/>
                </a:ln>
                <a:solidFill>
                  <a:srgbClr val="000000"/>
                </a:solidFill>
                <a:effectLst/>
                <a:uLnTx/>
                <a:uFillTx/>
                <a:latin typeface="Arial" panose="020B0604020202020204"/>
                <a:ea typeface="+mn-ea"/>
                <a:cs typeface="+mn-cs"/>
              </a:rPr>
              <a:t>raining.org</a:t>
            </a:r>
          </a:p>
        </p:txBody>
      </p:sp>
      <p:pic>
        <p:nvPicPr>
          <p:cNvPr id="3" name="Picture 2"/>
          <p:cNvPicPr>
            <a:picLocks noChangeAspect="1"/>
          </p:cNvPicPr>
          <p:nvPr/>
        </p:nvPicPr>
        <p:blipFill>
          <a:blip r:embed="rId3"/>
          <a:stretch>
            <a:fillRect/>
          </a:stretch>
        </p:blipFill>
        <p:spPr>
          <a:xfrm>
            <a:off x="3163207" y="941676"/>
            <a:ext cx="5331088" cy="2813101"/>
          </a:xfrm>
          <a:prstGeom prst="rect">
            <a:avLst/>
          </a:prstGeom>
        </p:spPr>
      </p:pic>
    </p:spTree>
    <p:extLst>
      <p:ext uri="{BB962C8B-B14F-4D97-AF65-F5344CB8AC3E}">
        <p14:creationId xmlns:p14="http://schemas.microsoft.com/office/powerpoint/2010/main" val="2178275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400" b="1" i="0" dirty="0">
                <a:effectLst/>
                <a:latin typeface="+mj-lt"/>
              </a:rPr>
              <a:t>Discuss the significance of Surgical Site Infections (SSIs):</a:t>
            </a:r>
            <a:r>
              <a:rPr lang="en-US" sz="2400" b="0" i="0" dirty="0">
                <a:solidFill>
                  <a:srgbClr val="374151"/>
                </a:solidFill>
                <a:effectLst/>
                <a:latin typeface="+mj-lt"/>
              </a:rPr>
              <a:t> Explain the impact of SSIs on patient outcomes, healthcare costs, and hospital resources.</a:t>
            </a:r>
            <a:endParaRPr lang="en-US" sz="2400" b="1" dirty="0">
              <a:latin typeface="+mj-lt"/>
              <a:cs typeface="Arial" panose="020B0604020202020204" pitchFamily="34" charset="0"/>
            </a:endParaRPr>
          </a:p>
          <a:p>
            <a:pPr>
              <a:buFont typeface="Arial" panose="020B0604020202020204" pitchFamily="34" charset="0"/>
              <a:buChar char="•"/>
            </a:pPr>
            <a:r>
              <a:rPr lang="en-US" sz="2400" b="1" dirty="0">
                <a:latin typeface="+mj-lt"/>
                <a:cs typeface="Arial" panose="020B0604020202020204" pitchFamily="34" charset="0"/>
              </a:rPr>
              <a:t>Discuss the role of skin </a:t>
            </a:r>
            <a:r>
              <a:rPr lang="en-US" sz="2400" b="1" dirty="0" smtClean="0">
                <a:latin typeface="+mj-lt"/>
                <a:cs typeface="Arial" panose="020B0604020202020204" pitchFamily="34" charset="0"/>
              </a:rPr>
              <a:t>antisepsis </a:t>
            </a:r>
            <a:r>
              <a:rPr lang="en-US" sz="2400" b="1" dirty="0">
                <a:latin typeface="+mj-lt"/>
                <a:cs typeface="Arial" panose="020B0604020202020204" pitchFamily="34" charset="0"/>
              </a:rPr>
              <a:t>in the surgical setting for the prevention of SSIs</a:t>
            </a:r>
          </a:p>
          <a:p>
            <a:pPr>
              <a:buFont typeface="Arial" panose="020B0604020202020204" pitchFamily="34" charset="0"/>
              <a:buChar char="•"/>
            </a:pPr>
            <a:r>
              <a:rPr lang="en-US" sz="2400" b="1" dirty="0">
                <a:latin typeface="+mj-lt"/>
                <a:cs typeface="Arial" panose="020B0604020202020204" pitchFamily="34" charset="0"/>
              </a:rPr>
              <a:t>Compare different skin antisepsis products and recommendations for use</a:t>
            </a:r>
          </a:p>
          <a:p>
            <a:pPr>
              <a:buFont typeface="Arial" panose="020B0604020202020204" pitchFamily="34" charset="0"/>
              <a:buChar char="•"/>
            </a:pPr>
            <a:r>
              <a:rPr lang="en-US" sz="2400" b="1" dirty="0">
                <a:latin typeface="+mj-lt"/>
                <a:cs typeface="Arial" panose="020B0604020202020204" pitchFamily="34" charset="0"/>
              </a:rPr>
              <a:t>Identify breaks in sterile technique that can lead to SSIs</a:t>
            </a:r>
          </a:p>
          <a:p>
            <a:pPr marL="0" indent="0">
              <a:buNone/>
            </a:pP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56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5409-7965-9316-ACBF-631E19904DA8}"/>
              </a:ext>
            </a:extLst>
          </p:cNvPr>
          <p:cNvSpPr>
            <a:spLocks noGrp="1"/>
          </p:cNvSpPr>
          <p:nvPr>
            <p:ph type="title"/>
          </p:nvPr>
        </p:nvSpPr>
        <p:spPr/>
        <p:txBody>
          <a:bodyPr/>
          <a:lstStyle/>
          <a:p>
            <a:r>
              <a:rPr lang="en-US" dirty="0"/>
              <a:t>Surgical Site Infections (SSIs)</a:t>
            </a:r>
          </a:p>
        </p:txBody>
      </p:sp>
      <p:sp>
        <p:nvSpPr>
          <p:cNvPr id="3" name="Content Placeholder 2">
            <a:extLst>
              <a:ext uri="{FF2B5EF4-FFF2-40B4-BE49-F238E27FC236}">
                <a16:creationId xmlns:a16="http://schemas.microsoft.com/office/drawing/2014/main" id="{D4961FB0-1733-B6D1-6BAF-44D4A894DDE5}"/>
              </a:ext>
            </a:extLst>
          </p:cNvPr>
          <p:cNvSpPr>
            <a:spLocks noGrp="1"/>
          </p:cNvSpPr>
          <p:nvPr>
            <p:ph idx="1"/>
          </p:nvPr>
        </p:nvSpPr>
        <p:spPr>
          <a:xfrm>
            <a:off x="797196" y="1993646"/>
            <a:ext cx="10502900" cy="3393948"/>
          </a:xfrm>
        </p:spPr>
        <p:txBody>
          <a:bodyPr>
            <a:normAutofit/>
          </a:bodyPr>
          <a:lstStyle/>
          <a:p>
            <a:r>
              <a:rPr lang="en-US" sz="2400" dirty="0">
                <a:solidFill>
                  <a:srgbClr val="000000"/>
                </a:solidFill>
              </a:rPr>
              <a:t>A surgical site infection is an infection that occurs after surgery in the part of the body where the surgery took place. </a:t>
            </a:r>
          </a:p>
          <a:p>
            <a:r>
              <a:rPr lang="en-US" sz="2400" dirty="0">
                <a:solidFill>
                  <a:srgbClr val="000000"/>
                </a:solidFill>
              </a:rPr>
              <a:t>Surgical site infections can sometimes be superficial infections involving the skin only. </a:t>
            </a:r>
          </a:p>
          <a:p>
            <a:r>
              <a:rPr lang="en-US" sz="2400" dirty="0">
                <a:solidFill>
                  <a:srgbClr val="000000"/>
                </a:solidFill>
              </a:rPr>
              <a:t>Other surgical site infections are more serious and can involve tissues under the skin, organs, or implanted material. </a:t>
            </a:r>
            <a:r>
              <a:rPr lang="en-US" sz="1600" dirty="0">
                <a:solidFill>
                  <a:srgbClr val="000000"/>
                </a:solidFill>
              </a:rPr>
              <a:t>(CDC, 2019)</a:t>
            </a:r>
          </a:p>
          <a:p>
            <a:endParaRPr lang="en-US" sz="2400" dirty="0">
              <a:solidFill>
                <a:srgbClr val="000000"/>
              </a:solidFill>
            </a:endParaRPr>
          </a:p>
          <a:p>
            <a:pPr marL="0" indent="0">
              <a:buNone/>
            </a:pPr>
            <a:r>
              <a:rPr lang="en-US" sz="2400" dirty="0">
                <a:solidFill>
                  <a:srgbClr val="000000"/>
                </a:solidFill>
              </a:rPr>
              <a:t>									</a:t>
            </a:r>
            <a:endParaRPr lang="en-US" dirty="0">
              <a:solidFill>
                <a:srgbClr val="000000"/>
              </a:solidFill>
              <a:latin typeface="Open Sans" panose="020B0606030504020204" pitchFamily="34" charset="0"/>
            </a:endParaRPr>
          </a:p>
        </p:txBody>
      </p:sp>
      <p:pic>
        <p:nvPicPr>
          <p:cNvPr id="2050" name="Picture 2"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482" y="4459644"/>
            <a:ext cx="2428573" cy="18214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previe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17915" y="4468885"/>
            <a:ext cx="2676453" cy="17843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previe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1100" y="4459991"/>
            <a:ext cx="2628193" cy="1793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462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par>
                          <p:cTn id="8" fill="hold">
                            <p:stCondLst>
                              <p:cond delay="1500"/>
                            </p:stCondLst>
                            <p:childTnLst>
                              <p:par>
                                <p:cTn id="9" presetID="10" presetClass="entr" presetSubtype="0" fill="hold" nodeType="after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056"/>
                                        </p:tgtEl>
                                        <p:attrNameLst>
                                          <p:attrName>style.visibility</p:attrName>
                                        </p:attrNameLst>
                                      </p:cBhvr>
                                      <p:to>
                                        <p:strVal val="visible"/>
                                      </p:to>
                                    </p:set>
                                    <p:animEffect transition="in" filter="fade">
                                      <p:cBhvr>
                                        <p:cTn id="15"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D7FF0-AB42-C101-6C82-1854EA3EF423}"/>
              </a:ext>
            </a:extLst>
          </p:cNvPr>
          <p:cNvSpPr>
            <a:spLocks noGrp="1"/>
          </p:cNvSpPr>
          <p:nvPr>
            <p:ph type="title"/>
          </p:nvPr>
        </p:nvSpPr>
        <p:spPr/>
        <p:txBody>
          <a:bodyPr/>
          <a:lstStyle/>
          <a:p>
            <a:r>
              <a:rPr lang="en-US" dirty="0"/>
              <a:t>Surgical Site Infections (SSIs)</a:t>
            </a:r>
          </a:p>
        </p:txBody>
      </p:sp>
      <p:sp>
        <p:nvSpPr>
          <p:cNvPr id="3" name="Content Placeholder 2">
            <a:extLst>
              <a:ext uri="{FF2B5EF4-FFF2-40B4-BE49-F238E27FC236}">
                <a16:creationId xmlns:a16="http://schemas.microsoft.com/office/drawing/2014/main" id="{BE3625B1-40F2-BD14-6BA9-14047809A9A0}"/>
              </a:ext>
            </a:extLst>
          </p:cNvPr>
          <p:cNvSpPr>
            <a:spLocks noGrp="1"/>
          </p:cNvSpPr>
          <p:nvPr>
            <p:ph idx="1"/>
          </p:nvPr>
        </p:nvSpPr>
        <p:spPr/>
        <p:txBody>
          <a:bodyPr>
            <a:normAutofit fontScale="92500" lnSpcReduction="10000"/>
          </a:bodyPr>
          <a:lstStyle/>
          <a:p>
            <a:r>
              <a:rPr lang="en-US" sz="2400" dirty="0">
                <a:solidFill>
                  <a:schemeClr val="tx1"/>
                </a:solidFill>
              </a:rPr>
              <a:t>SSIs are associated with prolonged duration of hospitalization, readmissions, re-interventions, permanent disability or even </a:t>
            </a:r>
            <a:r>
              <a:rPr lang="en-US" sz="2400" dirty="0" smtClean="0">
                <a:solidFill>
                  <a:schemeClr val="tx1"/>
                </a:solidFill>
              </a:rPr>
              <a:t>death.</a:t>
            </a:r>
            <a:r>
              <a:rPr lang="en-US" sz="2400" dirty="0">
                <a:solidFill>
                  <a:schemeClr val="tx1"/>
                </a:solidFill>
              </a:rPr>
              <a:t> </a:t>
            </a:r>
            <a:endParaRPr lang="en-US" sz="2400" b="0" i="0" dirty="0" smtClean="0">
              <a:solidFill>
                <a:schemeClr val="tx1"/>
              </a:solidFill>
              <a:effectLst/>
            </a:endParaRPr>
          </a:p>
          <a:p>
            <a:r>
              <a:rPr lang="en-US" sz="2400" b="0" i="0" dirty="0" smtClean="0">
                <a:solidFill>
                  <a:srgbClr val="333333"/>
                </a:solidFill>
                <a:effectLst/>
              </a:rPr>
              <a:t>The</a:t>
            </a:r>
            <a:r>
              <a:rPr lang="en-US" sz="2400" b="0" i="0" dirty="0" smtClean="0">
                <a:solidFill>
                  <a:schemeClr val="tx1"/>
                </a:solidFill>
                <a:effectLst/>
              </a:rPr>
              <a:t>re</a:t>
            </a:r>
            <a:r>
              <a:rPr lang="en-US" sz="2400" b="0" i="0" dirty="0" smtClean="0">
                <a:solidFill>
                  <a:srgbClr val="333333"/>
                </a:solidFill>
                <a:effectLst/>
              </a:rPr>
              <a:t> </a:t>
            </a:r>
            <a:r>
              <a:rPr lang="en-US" sz="2400" b="0" i="0" dirty="0">
                <a:solidFill>
                  <a:srgbClr val="333333"/>
                </a:solidFill>
                <a:effectLst/>
              </a:rPr>
              <a:t>is an increasing demand for evidence-based interventions for the prevention of SSIs. </a:t>
            </a:r>
          </a:p>
          <a:p>
            <a:r>
              <a:rPr lang="en-US" sz="2400" dirty="0">
                <a:solidFill>
                  <a:srgbClr val="333333"/>
                </a:solidFill>
              </a:rPr>
              <a:t>Financial costs of treating SSIs are </a:t>
            </a:r>
            <a:r>
              <a:rPr lang="en-US" sz="2400" dirty="0" smtClean="0">
                <a:solidFill>
                  <a:srgbClr val="333333"/>
                </a:solidFill>
              </a:rPr>
              <a:t>increasing.</a:t>
            </a:r>
            <a:endParaRPr lang="en-US" sz="2400" dirty="0">
              <a:solidFill>
                <a:srgbClr val="333333"/>
              </a:solidFill>
            </a:endParaRPr>
          </a:p>
          <a:p>
            <a:r>
              <a:rPr lang="en-US" sz="2400" dirty="0">
                <a:solidFill>
                  <a:srgbClr val="333333"/>
                </a:solidFill>
              </a:rPr>
              <a:t>Increasingly complex surgical </a:t>
            </a:r>
            <a:r>
              <a:rPr lang="en-US" sz="2400" dirty="0" smtClean="0">
                <a:solidFill>
                  <a:srgbClr val="333333"/>
                </a:solidFill>
              </a:rPr>
              <a:t>patients and procedures. </a:t>
            </a:r>
            <a:endParaRPr lang="en-US" sz="2400" dirty="0">
              <a:solidFill>
                <a:srgbClr val="333333"/>
              </a:solidFill>
            </a:endParaRPr>
          </a:p>
          <a:p>
            <a:r>
              <a:rPr lang="en-US" sz="2400" b="0" i="0" dirty="0">
                <a:solidFill>
                  <a:srgbClr val="333333"/>
                </a:solidFill>
                <a:effectLst/>
              </a:rPr>
              <a:t>It has been estimated that </a:t>
            </a:r>
            <a:r>
              <a:rPr lang="en-US" sz="2400" b="1" i="0" dirty="0">
                <a:solidFill>
                  <a:srgbClr val="2950A3"/>
                </a:solidFill>
                <a:effectLst/>
              </a:rPr>
              <a:t>approximately half of SSIs are preventable</a:t>
            </a:r>
            <a:r>
              <a:rPr lang="en-US" sz="2400" b="0" i="0" dirty="0">
                <a:solidFill>
                  <a:srgbClr val="333333"/>
                </a:solidFill>
                <a:effectLst/>
              </a:rPr>
              <a:t> by application of evidence-based strategies</a:t>
            </a:r>
            <a:r>
              <a:rPr lang="en-US" sz="2400" dirty="0">
                <a:solidFill>
                  <a:srgbClr val="333333"/>
                </a:solidFill>
              </a:rPr>
              <a:t>.</a:t>
            </a:r>
          </a:p>
          <a:p>
            <a:pPr marL="0" indent="0">
              <a:buNone/>
            </a:pPr>
            <a:r>
              <a:rPr lang="en-US" sz="2400" dirty="0">
                <a:solidFill>
                  <a:srgbClr val="333333"/>
                </a:solidFill>
              </a:rPr>
              <a:t>  								</a:t>
            </a:r>
            <a:r>
              <a:rPr lang="en-US" sz="1600" dirty="0">
                <a:solidFill>
                  <a:srgbClr val="333333"/>
                </a:solidFill>
              </a:rPr>
              <a:t> </a:t>
            </a:r>
            <a:r>
              <a:rPr lang="en-US" sz="1600" b="0" i="0" dirty="0">
                <a:solidFill>
                  <a:srgbClr val="333333"/>
                </a:solidFill>
                <a:effectLst/>
              </a:rPr>
              <a:t>(CDC, 2019)</a:t>
            </a:r>
          </a:p>
          <a:p>
            <a:endParaRPr lang="en-US" dirty="0"/>
          </a:p>
        </p:txBody>
      </p:sp>
      <p:pic>
        <p:nvPicPr>
          <p:cNvPr id="3074" name="Picture 2" descr="Image previe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654" y="5212711"/>
            <a:ext cx="2473037" cy="1250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87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D09F-23B3-2DC7-EC10-1B29094F9576}"/>
              </a:ext>
            </a:extLst>
          </p:cNvPr>
          <p:cNvSpPr>
            <a:spLocks noGrp="1"/>
          </p:cNvSpPr>
          <p:nvPr>
            <p:ph type="title"/>
          </p:nvPr>
        </p:nvSpPr>
        <p:spPr>
          <a:xfrm>
            <a:off x="844368" y="975111"/>
            <a:ext cx="10502900" cy="831963"/>
          </a:xfrm>
        </p:spPr>
        <p:txBody>
          <a:bodyPr/>
          <a:lstStyle/>
          <a:p>
            <a:r>
              <a:rPr lang="en-US" dirty="0"/>
              <a:t>Preoperative skin antisepsis </a:t>
            </a:r>
          </a:p>
        </p:txBody>
      </p:sp>
      <p:sp>
        <p:nvSpPr>
          <p:cNvPr id="5" name="Content Placeholder 4"/>
          <p:cNvSpPr>
            <a:spLocks noGrp="1"/>
          </p:cNvSpPr>
          <p:nvPr>
            <p:ph idx="1"/>
          </p:nvPr>
        </p:nvSpPr>
        <p:spPr/>
        <p:txBody>
          <a:bodyPr/>
          <a:lstStyle/>
          <a:p>
            <a:r>
              <a:rPr lang="en-US" dirty="0"/>
              <a:t>The goal of preoperative patient skin antisepsis is to reduce the patient’s risk of developing an SSI by removing soil and transient microorganisms at the surgical site.</a:t>
            </a:r>
          </a:p>
          <a:p>
            <a:r>
              <a:rPr lang="en-US" dirty="0"/>
              <a:t>Reducing the amount of bacteria on the skin near the surgical incision lowers the risk of contaminating the surgical incision site.</a:t>
            </a:r>
          </a:p>
          <a:p>
            <a:r>
              <a:rPr lang="en-US" dirty="0"/>
              <a:t>Effective skin antiseptics rapidly and persistently remove transient microorganisms and reduce resident microorganisms to </a:t>
            </a:r>
            <a:r>
              <a:rPr lang="en-US" dirty="0" smtClean="0"/>
              <a:t>sub pathogenic </a:t>
            </a:r>
            <a:r>
              <a:rPr lang="en-US" dirty="0"/>
              <a:t>levels with minimal skin and tissue irritation.</a:t>
            </a:r>
          </a:p>
          <a:p>
            <a:pPr marL="0" indent="0">
              <a:buNone/>
            </a:pPr>
            <a:endParaRPr lang="en-US" dirty="0"/>
          </a:p>
          <a:p>
            <a:endParaRPr lang="en-US" dirty="0"/>
          </a:p>
        </p:txBody>
      </p:sp>
    </p:spTree>
    <p:extLst>
      <p:ext uri="{BB962C8B-B14F-4D97-AF65-F5344CB8AC3E}">
        <p14:creationId xmlns:p14="http://schemas.microsoft.com/office/powerpoint/2010/main" val="2400692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D09F-23B3-2DC7-EC10-1B29094F9576}"/>
              </a:ext>
            </a:extLst>
          </p:cNvPr>
          <p:cNvSpPr>
            <a:spLocks noGrp="1"/>
          </p:cNvSpPr>
          <p:nvPr>
            <p:ph type="title"/>
          </p:nvPr>
        </p:nvSpPr>
        <p:spPr>
          <a:xfrm>
            <a:off x="844368" y="975111"/>
            <a:ext cx="10502900" cy="831963"/>
          </a:xfrm>
        </p:spPr>
        <p:txBody>
          <a:bodyPr/>
          <a:lstStyle/>
          <a:p>
            <a:r>
              <a:rPr lang="en-US" dirty="0" smtClean="0"/>
              <a:t>Preoperative Bathing </a:t>
            </a:r>
            <a:endParaRPr lang="en-US" dirty="0"/>
          </a:p>
        </p:txBody>
      </p:sp>
      <p:sp>
        <p:nvSpPr>
          <p:cNvPr id="3" name="Content Placeholder 2">
            <a:extLst>
              <a:ext uri="{FF2B5EF4-FFF2-40B4-BE49-F238E27FC236}">
                <a16:creationId xmlns:a16="http://schemas.microsoft.com/office/drawing/2014/main" id="{BEAA8DF4-182A-AA74-DE9C-AC2F576F516D}"/>
              </a:ext>
            </a:extLst>
          </p:cNvPr>
          <p:cNvSpPr>
            <a:spLocks noGrp="1"/>
          </p:cNvSpPr>
          <p:nvPr>
            <p:ph idx="1"/>
          </p:nvPr>
        </p:nvSpPr>
        <p:spPr>
          <a:xfrm>
            <a:off x="844368" y="1922318"/>
            <a:ext cx="10502900" cy="4094018"/>
          </a:xfrm>
        </p:spPr>
        <p:txBody>
          <a:bodyPr>
            <a:normAutofit fontScale="47500" lnSpcReduction="20000"/>
          </a:bodyPr>
          <a:lstStyle/>
          <a:p>
            <a:r>
              <a:rPr lang="en-US" b="1" dirty="0"/>
              <a:t>Follow these instructions the evening before and morning of surgery:</a:t>
            </a:r>
          </a:p>
          <a:p>
            <a:r>
              <a:rPr lang="en-US" dirty="0"/>
              <a:t>Do not shave the day before or day of surgery.</a:t>
            </a:r>
          </a:p>
          <a:p>
            <a:r>
              <a:rPr lang="en-US" dirty="0"/>
              <a:t>Remove all jewelry until after surgery. Take off rings and take out all body-piercing jewelry.</a:t>
            </a:r>
          </a:p>
          <a:p>
            <a:r>
              <a:rPr lang="en-US" dirty="0"/>
              <a:t>Use a clean wash cloth and towel.</a:t>
            </a:r>
          </a:p>
          <a:p>
            <a:r>
              <a:rPr lang="en-US" dirty="0"/>
              <a:t>Wash your face and hair with your normal soap and shampoo before you use the CHG soap.</a:t>
            </a:r>
          </a:p>
          <a:p>
            <a:r>
              <a:rPr lang="en-US" dirty="0"/>
              <a:t>Use a wash cloth to clean your skin with the CHG soap. Use enough CHG soap to cover the skin on your whole body. Use the same amount as you would with your normal soap.</a:t>
            </a:r>
          </a:p>
          <a:p>
            <a:r>
              <a:rPr lang="en-US" b="1" dirty="0"/>
              <a:t>Do not use the CHG soap on your face, eyes, ears, or head.</a:t>
            </a:r>
            <a:endParaRPr lang="en-US" dirty="0"/>
          </a:p>
          <a:p>
            <a:r>
              <a:rPr lang="en-US" dirty="0"/>
              <a:t>Do not scrub your skin too hard.</a:t>
            </a:r>
          </a:p>
          <a:p>
            <a:r>
              <a:rPr lang="en-US" dirty="0"/>
              <a:t>Be sure to clean the area well where surgery will be done.</a:t>
            </a:r>
          </a:p>
          <a:p>
            <a:r>
              <a:rPr lang="en-US" dirty="0"/>
              <a:t>Do not wash with your normal soap after the CHG soap.</a:t>
            </a:r>
          </a:p>
          <a:p>
            <a:r>
              <a:rPr lang="en-US" dirty="0"/>
              <a:t>Keep away from the water stream when you put CHG soap on. This keeps it from rinsing off too soon.</a:t>
            </a:r>
          </a:p>
          <a:p>
            <a:r>
              <a:rPr lang="en-US" dirty="0"/>
              <a:t>Rinse your body well.</a:t>
            </a:r>
          </a:p>
          <a:p>
            <a:r>
              <a:rPr lang="en-US" dirty="0"/>
              <a:t>Pat yourself dry with a clean, soft towel.</a:t>
            </a:r>
          </a:p>
          <a:p>
            <a:r>
              <a:rPr lang="en-US" dirty="0"/>
              <a:t>Put on clean clothing.</a:t>
            </a:r>
          </a:p>
          <a:p>
            <a:r>
              <a:rPr lang="en-US" dirty="0"/>
              <a:t>Do not put on any deodorants, lotions, or oils after showering. These might block how the CHG soap works.</a:t>
            </a:r>
          </a:p>
          <a:p>
            <a:pPr marL="0" indent="0">
              <a:buNone/>
            </a:pPr>
            <a:endParaRPr lang="en-US" dirty="0"/>
          </a:p>
        </p:txBody>
      </p:sp>
      <p:pic>
        <p:nvPicPr>
          <p:cNvPr id="4" name="Picture 3"/>
          <p:cNvPicPr>
            <a:picLocks noChangeAspect="1"/>
          </p:cNvPicPr>
          <p:nvPr/>
        </p:nvPicPr>
        <p:blipFill>
          <a:blip r:embed="rId3"/>
          <a:stretch>
            <a:fillRect/>
          </a:stretch>
        </p:blipFill>
        <p:spPr>
          <a:xfrm flipH="1">
            <a:off x="8835894" y="1922318"/>
            <a:ext cx="1007390" cy="1007390"/>
          </a:xfrm>
          <a:prstGeom prst="rect">
            <a:avLst/>
          </a:prstGeom>
        </p:spPr>
      </p:pic>
    </p:spTree>
    <p:extLst>
      <p:ext uri="{BB962C8B-B14F-4D97-AF65-F5344CB8AC3E}">
        <p14:creationId xmlns:p14="http://schemas.microsoft.com/office/powerpoint/2010/main" val="19081685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Alcohol-Based Antiseptic Solutions </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44368" y="1995553"/>
            <a:ext cx="5109780" cy="3233565"/>
          </a:xfrm>
        </p:spPr>
      </p:pic>
      <p:sp>
        <p:nvSpPr>
          <p:cNvPr id="3" name="TextBox 2"/>
          <p:cNvSpPr txBox="1"/>
          <p:nvPr/>
        </p:nvSpPr>
        <p:spPr>
          <a:xfrm>
            <a:off x="6524786" y="2014780"/>
            <a:ext cx="4633994" cy="4708981"/>
          </a:xfrm>
          <a:prstGeom prst="rect">
            <a:avLst/>
          </a:prstGeom>
          <a:noFill/>
        </p:spPr>
        <p:txBody>
          <a:bodyPr wrap="square" rtlCol="0">
            <a:spAutoFit/>
          </a:bodyPr>
          <a:lstStyle/>
          <a:p>
            <a:r>
              <a:rPr lang="en-US" b="1" dirty="0"/>
              <a:t>Alcohol-Based Antiseptics</a:t>
            </a:r>
          </a:p>
          <a:p>
            <a:r>
              <a:rPr lang="en-US" dirty="0"/>
              <a:t>Alcohol-based antiseptics are considered superior in terms of clinical and antimicrobial effectiveness than other no-alcohol </a:t>
            </a:r>
            <a:r>
              <a:rPr lang="en-US" dirty="0" smtClean="0"/>
              <a:t>antiseptics.</a:t>
            </a:r>
            <a:r>
              <a:rPr lang="en-US" baseline="30000" dirty="0"/>
              <a:t> </a:t>
            </a:r>
            <a:endParaRPr lang="en-US" baseline="30000" dirty="0" smtClean="0"/>
          </a:p>
          <a:p>
            <a:endParaRPr lang="en-US" baseline="30000" dirty="0"/>
          </a:p>
          <a:p>
            <a:r>
              <a:rPr lang="en-US" dirty="0" smtClean="0"/>
              <a:t>If </a:t>
            </a:r>
            <a:r>
              <a:rPr lang="en-US" dirty="0"/>
              <a:t>an alcohol-based prep is used, it is imperative that you include it in your fire risk assessment calculation and follow the IFU for the dry time (eg, three minutes on hairless skin and up to one hour for hair).</a:t>
            </a:r>
          </a:p>
          <a:p>
            <a:endParaRPr lang="en-US" dirty="0" smtClean="0"/>
          </a:p>
          <a:p>
            <a:r>
              <a:rPr lang="en-US" dirty="0" smtClean="0"/>
              <a:t>Chlorhexidine </a:t>
            </a:r>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624845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2000"/>
                            </p:stCondLst>
                            <p:childTnLst>
                              <p:par>
                                <p:cTn id="9" presetID="2" presetClass="entr" presetSubtype="4" fill="hold" nodeType="after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000"/>
                            </p:stCondLst>
                            <p:childTnLst>
                              <p:par>
                                <p:cTn id="14" presetID="2" presetClass="entr" presetSubtype="4" fill="hold" nodeType="afterEffect">
                                  <p:stCondLst>
                                    <p:cond delay="200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8000"/>
                            </p:stCondLst>
                            <p:childTnLst>
                              <p:par>
                                <p:cTn id="19" presetID="2" presetClass="entr" presetSubtype="4" fill="hold" nodeType="afterEffect">
                                  <p:stCondLst>
                                    <p:cond delay="200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1000"/>
                            </p:stCondLst>
                            <p:childTnLst>
                              <p:par>
                                <p:cTn id="24" presetID="2" presetClass="entr" presetSubtype="4" fill="hold" nodeType="afterEffect">
                                  <p:stCondLst>
                                    <p:cond delay="200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additive="base">
                                        <p:cTn id="2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D458A-1E8E-522F-5BC6-26F1B44D0401}"/>
              </a:ext>
            </a:extLst>
          </p:cNvPr>
          <p:cNvSpPr>
            <a:spLocks noGrp="1"/>
          </p:cNvSpPr>
          <p:nvPr>
            <p:ph type="title"/>
          </p:nvPr>
        </p:nvSpPr>
        <p:spPr/>
        <p:txBody>
          <a:bodyPr>
            <a:normAutofit fontScale="90000"/>
          </a:bodyPr>
          <a:lstStyle/>
          <a:p>
            <a:r>
              <a:rPr lang="en-US" dirty="0" smtClean="0"/>
              <a:t>Alternatives to Alcohol Based Skin Antiseptic solutions</a:t>
            </a:r>
            <a:endParaRPr lang="en-US"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93365" y="1930277"/>
            <a:ext cx="3198786" cy="2132524"/>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8538" y="1930277"/>
            <a:ext cx="3198786" cy="2132524"/>
          </a:xfrm>
          <a:prstGeom prst="rect">
            <a:avLst/>
          </a:prstGeom>
        </p:spPr>
      </p:pic>
      <p:pic>
        <p:nvPicPr>
          <p:cNvPr id="1026" name="Picture 2" descr="Image preview"/>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31754" y="4196395"/>
            <a:ext cx="3252354" cy="21682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23712" y="1930278"/>
            <a:ext cx="2168642" cy="2110390"/>
          </a:xfrm>
          <a:prstGeom prst="rect">
            <a:avLst/>
          </a:prstGeom>
        </p:spPr>
      </p:pic>
    </p:spTree>
    <p:extLst>
      <p:ext uri="{BB962C8B-B14F-4D97-AF65-F5344CB8AC3E}">
        <p14:creationId xmlns:p14="http://schemas.microsoft.com/office/powerpoint/2010/main" val="159220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3000"/>
                            </p:stCondLst>
                            <p:childTnLst>
                              <p:par>
                                <p:cTn id="13" presetID="10" presetClass="entr" presetSubtype="0" fill="hold" nodeType="afterEffect">
                                  <p:stCondLst>
                                    <p:cond delay="100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par>
                          <p:cTn id="16" fill="hold">
                            <p:stCondLst>
                              <p:cond delay="4500"/>
                            </p:stCondLst>
                            <p:childTnLst>
                              <p:par>
                                <p:cTn id="17" presetID="10" presetClass="entr" presetSubtype="0" fill="hold" nodeType="afterEffect">
                                  <p:stCondLst>
                                    <p:cond delay="10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rame">
  <a:themeElements>
    <a:clrScheme name="Custom 1">
      <a:dk1>
        <a:srgbClr val="000000"/>
      </a:dk1>
      <a:lt1>
        <a:srgbClr val="FFFFFF"/>
      </a:lt1>
      <a:dk2>
        <a:srgbClr val="545454"/>
      </a:dk2>
      <a:lt2>
        <a:srgbClr val="BFBFBF"/>
      </a:lt2>
      <a:accent1>
        <a:srgbClr val="2950A3"/>
      </a:accent1>
      <a:accent2>
        <a:srgbClr val="EE1B23"/>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Content Slide">
  <a:themeElements>
    <a:clrScheme name="Custom 2">
      <a:dk1>
        <a:srgbClr val="000000"/>
      </a:dk1>
      <a:lt1>
        <a:srgbClr val="FFFFFF"/>
      </a:lt1>
      <a:dk2>
        <a:srgbClr val="545454"/>
      </a:dk2>
      <a:lt2>
        <a:srgbClr val="BFBFBF"/>
      </a:lt2>
      <a:accent1>
        <a:srgbClr val="11277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3.xml><?xml version="1.0" encoding="utf-8"?>
<a:theme xmlns:a="http://schemas.openxmlformats.org/drawingml/2006/main" name="Bookend Slide">
  <a:themeElements>
    <a:clrScheme name="Custom 2">
      <a:dk1>
        <a:srgbClr val="000000"/>
      </a:dk1>
      <a:lt1>
        <a:srgbClr val="FFFFFF"/>
      </a:lt1>
      <a:dk2>
        <a:srgbClr val="545454"/>
      </a:dk2>
      <a:lt2>
        <a:srgbClr val="BFBFBF"/>
      </a:lt2>
      <a:accent1>
        <a:srgbClr val="11277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68478</TotalTime>
  <Words>2797</Words>
  <Application>Microsoft Office PowerPoint</Application>
  <PresentationFormat>Widescreen</PresentationFormat>
  <Paragraphs>205</Paragraphs>
  <Slides>25</Slides>
  <Notes>23</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Arial</vt:lpstr>
      <vt:lpstr>Calibri</vt:lpstr>
      <vt:lpstr>Garamond</vt:lpstr>
      <vt:lpstr>Guardian TextSans Web</vt:lpstr>
      <vt:lpstr>Open Sans</vt:lpstr>
      <vt:lpstr>Söhne</vt:lpstr>
      <vt:lpstr>Wingdings 2</vt:lpstr>
      <vt:lpstr>Frame</vt:lpstr>
      <vt:lpstr>Content Slide</vt:lpstr>
      <vt:lpstr>Bookend Slide</vt:lpstr>
      <vt:lpstr>SKIN ANTISEPSIS IN THE PREVENTION OF SURGICAL SITE INFECTIONS (SSI)</vt:lpstr>
      <vt:lpstr>PowerPoint Presentation</vt:lpstr>
      <vt:lpstr>Objectives</vt:lpstr>
      <vt:lpstr>Surgical Site Infections (SSIs)</vt:lpstr>
      <vt:lpstr>Surgical Site Infections (SSIs)</vt:lpstr>
      <vt:lpstr>Preoperative skin antisepsis </vt:lpstr>
      <vt:lpstr>Preoperative Bathing </vt:lpstr>
      <vt:lpstr>Alcohol-Based Antiseptic Solutions </vt:lpstr>
      <vt:lpstr>Alternatives to Alcohol Based Skin Antiseptic solutions</vt:lpstr>
      <vt:lpstr>PowerPoint Presentation</vt:lpstr>
      <vt:lpstr>PowerPoint Presentation</vt:lpstr>
      <vt:lpstr>PowerPoint Presentation</vt:lpstr>
      <vt:lpstr>PowerPoint Presentation</vt:lpstr>
      <vt:lpstr>PowerPoint Presentation</vt:lpstr>
      <vt:lpstr>Don’t forget the prep drying time!</vt:lpstr>
      <vt:lpstr>Improper Skin Antisepsis </vt:lpstr>
      <vt:lpstr>Improper Sterile Technique Examples </vt:lpstr>
      <vt:lpstr>What is wrong here?</vt:lpstr>
      <vt:lpstr>Can you spot the error?</vt:lpstr>
      <vt:lpstr>Where is the break in sterility?</vt:lpstr>
      <vt:lpstr>You missed a spot!</vt:lpstr>
      <vt:lpstr>PowerPoint Presentation</vt:lpstr>
      <vt:lpstr>Take home points</vt:lpstr>
      <vt:lpstr>References:</vt:lpstr>
      <vt:lpstr>PowerPoint Presentation</vt:lpstr>
    </vt:vector>
  </TitlesOfParts>
  <Company>Norton Healthcare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Robinson DNP</dc:creator>
  <cp:lastModifiedBy>Song, Chelsea M.</cp:lastModifiedBy>
  <cp:revision>143</cp:revision>
  <dcterms:created xsi:type="dcterms:W3CDTF">2022-08-23T13:20:09Z</dcterms:created>
  <dcterms:modified xsi:type="dcterms:W3CDTF">2024-08-06T14:39:17Z</dcterms:modified>
</cp:coreProperties>
</file>