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6"/>
  </p:notesMasterIdLst>
  <p:sldIdLst>
    <p:sldId id="256" r:id="rId2"/>
    <p:sldId id="257" r:id="rId3"/>
    <p:sldId id="290" r:id="rId4"/>
    <p:sldId id="291" r:id="rId5"/>
    <p:sldId id="293" r:id="rId6"/>
    <p:sldId id="294" r:id="rId7"/>
    <p:sldId id="295" r:id="rId8"/>
    <p:sldId id="296" r:id="rId9"/>
    <p:sldId id="297" r:id="rId10"/>
    <p:sldId id="266" r:id="rId11"/>
    <p:sldId id="267" r:id="rId12"/>
    <p:sldId id="268" r:id="rId13"/>
    <p:sldId id="298" r:id="rId14"/>
    <p:sldId id="270" r:id="rId15"/>
    <p:sldId id="271" r:id="rId16"/>
    <p:sldId id="272" r:id="rId17"/>
    <p:sldId id="301" r:id="rId18"/>
    <p:sldId id="302" r:id="rId19"/>
    <p:sldId id="303" r:id="rId20"/>
    <p:sldId id="276" r:id="rId21"/>
    <p:sldId id="277" r:id="rId22"/>
    <p:sldId id="304" r:id="rId23"/>
    <p:sldId id="305" r:id="rId24"/>
    <p:sldId id="306" r:id="rId25"/>
    <p:sldId id="307" r:id="rId26"/>
    <p:sldId id="308" r:id="rId27"/>
    <p:sldId id="309" r:id="rId28"/>
    <p:sldId id="284" r:id="rId29"/>
    <p:sldId id="285" r:id="rId30"/>
    <p:sldId id="310" r:id="rId31"/>
    <p:sldId id="287" r:id="rId32"/>
    <p:sldId id="299" r:id="rId33"/>
    <p:sldId id="300" r:id="rId34"/>
    <p:sldId id="311" r:id="rId3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5000" autoAdjust="0"/>
  </p:normalViewPr>
  <p:slideViewPr>
    <p:cSldViewPr snapToGrid="0">
      <p:cViewPr varScale="1">
        <p:scale>
          <a:sx n="86" d="100"/>
          <a:sy n="86" d="100"/>
        </p:scale>
        <p:origin x="15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5752C3E-203E-44D8-8D9C-7F925522C820}" type="datetimeFigureOut">
              <a:rPr lang="en-US" smtClean="0"/>
              <a:t>08/01/2024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D41BA44-DA77-4BC1-ACB6-1A08C98CA9CB}" type="slidenum">
              <a:rPr lang="en-US" smtClean="0"/>
              <a:t>‹#›</a:t>
            </a:fld>
            <a:endParaRPr lang="en-US"/>
          </a:p>
        </p:txBody>
      </p:sp>
    </p:spTree>
    <p:extLst>
      <p:ext uri="{BB962C8B-B14F-4D97-AF65-F5344CB8AC3E}">
        <p14:creationId xmlns:p14="http://schemas.microsoft.com/office/powerpoint/2010/main" val="869857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D41BA44-DA77-4BC1-ACB6-1A08C98CA9CB}" type="slidenum">
              <a:rPr lang="en-US" smtClean="0"/>
              <a:t>1</a:t>
            </a:fld>
            <a:endParaRPr lang="en-US"/>
          </a:p>
        </p:txBody>
      </p:sp>
    </p:spTree>
    <p:extLst>
      <p:ext uri="{BB962C8B-B14F-4D97-AF65-F5344CB8AC3E}">
        <p14:creationId xmlns:p14="http://schemas.microsoft.com/office/powerpoint/2010/main" val="3143630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talked about germicides and that they may differ, so let’s now talk about the framework that guides decision-making when we are developing procedures to clean and disinfect reusable medical equipment that may have different purposes for patient are. The framework that is accepted and supported by the Centers for Disease Control and Prevention, the CDC, and the Environmental Protection Agency, the EPA, is the Spaulding Classification.  This classification outlines the type of equipment and its reason for use, then determines the risk that the device presents to the patient.  The cleaning and disinfection methods are determined by the risk posed by the piece of reusable medical equipment and its intended use.</a:t>
            </a:r>
          </a:p>
          <a:p>
            <a:r>
              <a:rPr lang="en-US" dirty="0"/>
              <a:t>For example, let’s talk about the lowest level of risk.  First, remember that there is never a situation where NO RISK is present.  That is why we always clean and disinfect items that will come into contact with a patient or be touched by a healthcare worker who then touches a patient.  Remember the way germs can be transferred from equipment to patients, so proper cleaning and disinfection helps prevent that transfer opportunity. According to Spaulding, there are three levels of patient risk involved in medical devices and equipment.  Non-Critical risk involves devices or equipment that only come into contact with healthy skin of the patient.  Examples include stethoscopes, electronic thermometers, blood pressure cuffs, patient furniture, ultrasound probes used for scanning, and glucose meters.  It is important to note that when cleaning and disinfecting glucose meters, we are focused on the actual device that reads the test strip and not the lancing device used to pierce the skin.  Those lancing devices are single patient use and should never be shared.  The Lancet, or finger sticking device, is single use and disposed of after each skin pierce.  This is an example as to why it is vital to know the device and the why behind its use and its risk to the patient.  This knowledge drives correct decision-making. For those non-critical items, a hospital grade low- level disinfectant or intermediate-level disinfectant product should be used.  </a:t>
            </a:r>
          </a:p>
          <a:p>
            <a:endParaRPr lang="en-US" dirty="0"/>
          </a:p>
        </p:txBody>
      </p:sp>
      <p:sp>
        <p:nvSpPr>
          <p:cNvPr id="4" name="Slide Number Placeholder 3"/>
          <p:cNvSpPr>
            <a:spLocks noGrp="1"/>
          </p:cNvSpPr>
          <p:nvPr>
            <p:ph type="sldNum" sz="quarter" idx="10"/>
          </p:nvPr>
        </p:nvSpPr>
        <p:spPr/>
        <p:txBody>
          <a:bodyPr/>
          <a:lstStyle/>
          <a:p>
            <a:fld id="{BC80B5BC-D0B9-4A1F-BC98-A1930AA73B0E}" type="slidenum">
              <a:rPr lang="en-US" smtClean="0"/>
              <a:t>10</a:t>
            </a:fld>
            <a:endParaRPr lang="en-US"/>
          </a:p>
        </p:txBody>
      </p:sp>
    </p:spTree>
    <p:extLst>
      <p:ext uri="{BB962C8B-B14F-4D97-AF65-F5344CB8AC3E}">
        <p14:creationId xmlns:p14="http://schemas.microsoft.com/office/powerpoint/2010/main" val="1575483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Some devices will make direct contact with mucous membranes such as the throat or vaginal canal.  Examples include laryngoscope blades and various types of scopes.  These devices represented a greater patient risk and must be cleaned and disinfected to a higher level.  This level of risk is called semi-critical and high-level disinfection is needed.  This type of disinfection [high-level disinfection] cannot be done with the traditional wipe approach.  Specific products and procedures are needed for high- level disinfectant use.  Often, devices needing high-level disinfection are taken to a particular department or place within the healthcare facility so they can be properly disinfected.  Remember that you cannot always tell by looking at a piece of reusable equipment and determine its disinfection need.  This is determined by the purpose and use of the device.  </a:t>
            </a:r>
          </a:p>
          <a:p>
            <a:endParaRPr lang="en-US" dirty="0"/>
          </a:p>
        </p:txBody>
      </p:sp>
      <p:sp>
        <p:nvSpPr>
          <p:cNvPr id="4" name="Slide Number Placeholder 3"/>
          <p:cNvSpPr>
            <a:spLocks noGrp="1"/>
          </p:cNvSpPr>
          <p:nvPr>
            <p:ph type="sldNum" sz="quarter" idx="10"/>
          </p:nvPr>
        </p:nvSpPr>
        <p:spPr/>
        <p:txBody>
          <a:bodyPr/>
          <a:lstStyle/>
          <a:p>
            <a:fld id="{BC80B5BC-D0B9-4A1F-BC98-A1930AA73B0E}" type="slidenum">
              <a:rPr lang="en-US" smtClean="0"/>
              <a:t>11</a:t>
            </a:fld>
            <a:endParaRPr lang="en-US"/>
          </a:p>
        </p:txBody>
      </p:sp>
    </p:spTree>
    <p:extLst>
      <p:ext uri="{BB962C8B-B14F-4D97-AF65-F5344CB8AC3E}">
        <p14:creationId xmlns:p14="http://schemas.microsoft.com/office/powerpoint/2010/main" val="1935711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device use is deemed as critical, it means that use of the device involves contact with sterile tissue including contact with the bloodstream.  Examples include surgical instruments, needles or catheters inserted into the bloodstream, or ultrasound probes used for real-time vascular access guidance.  Often these types of equipment are used in specialty areas, but not always.  These types of devices may be used by individuals with special skills and expertise and often in departments such as the operating room or interventional radiology.  These devices must be properly cleaned and disinfected in ways so they are ready for use, then properly disinfected so they can be ready for their intended use in the care of another patient.  This requires a consistent approach where everyone involved in the care of the equipment understands what needs to be done for patient safety.</a:t>
            </a:r>
          </a:p>
          <a:p>
            <a:r>
              <a:rPr lang="en-US" dirty="0"/>
              <a:t> </a:t>
            </a:r>
          </a:p>
          <a:p>
            <a:endParaRPr lang="en-US" dirty="0"/>
          </a:p>
        </p:txBody>
      </p:sp>
      <p:sp>
        <p:nvSpPr>
          <p:cNvPr id="4" name="Slide Number Placeholder 3"/>
          <p:cNvSpPr>
            <a:spLocks noGrp="1"/>
          </p:cNvSpPr>
          <p:nvPr>
            <p:ph type="sldNum" sz="quarter" idx="10"/>
          </p:nvPr>
        </p:nvSpPr>
        <p:spPr/>
        <p:txBody>
          <a:bodyPr/>
          <a:lstStyle/>
          <a:p>
            <a:fld id="{BC80B5BC-D0B9-4A1F-BC98-A1930AA73B0E}" type="slidenum">
              <a:rPr lang="en-US" smtClean="0"/>
              <a:t>12</a:t>
            </a:fld>
            <a:endParaRPr lang="en-US"/>
          </a:p>
        </p:txBody>
      </p:sp>
    </p:spTree>
    <p:extLst>
      <p:ext uri="{BB962C8B-B14F-4D97-AF65-F5344CB8AC3E}">
        <p14:creationId xmlns:p14="http://schemas.microsoft.com/office/powerpoint/2010/main" val="4270419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mentioned low-level, intermediate-, and high-level disinfectants used in healthcare so let’s look at some of those examples.</a:t>
            </a:r>
          </a:p>
          <a:p>
            <a:r>
              <a:rPr lang="en-US" dirty="0"/>
              <a:t>There are five commonly used types of disinfectants in healthcare.  These include:</a:t>
            </a:r>
          </a:p>
          <a:p>
            <a:pPr lvl="0"/>
            <a:r>
              <a:rPr lang="en-US" dirty="0"/>
              <a:t>Quaternary ammonium compounds, the most common low level- disinfectant used in many healthcare settings; but alcohol can be added to the quaternary product and provide an intermediate-level disinfectant;</a:t>
            </a:r>
          </a:p>
          <a:p>
            <a:pPr lvl="0"/>
            <a:r>
              <a:rPr lang="en-US" dirty="0" err="1"/>
              <a:t>Hypochlorites</a:t>
            </a:r>
            <a:r>
              <a:rPr lang="en-US" dirty="0"/>
              <a:t>, intermediate- level disinfectants  which are able to kill bacterial spores, also called sporicidal agents</a:t>
            </a:r>
          </a:p>
          <a:p>
            <a:pPr lvl="0"/>
            <a:r>
              <a:rPr lang="en-US" dirty="0"/>
              <a:t>Hydrogen peroxide, another intermediate-level disinfectant also a sporicidal agent example </a:t>
            </a:r>
          </a:p>
          <a:p>
            <a:pPr lvl="0"/>
            <a:r>
              <a:rPr lang="en-US" dirty="0" err="1"/>
              <a:t>Peracetic</a:t>
            </a:r>
            <a:r>
              <a:rPr lang="en-US" dirty="0"/>
              <a:t> acid, another intermediate-level disinfectant and a sporicidal agent that is used less frequently; and </a:t>
            </a:r>
          </a:p>
          <a:p>
            <a:pPr lvl="0"/>
            <a:r>
              <a:rPr lang="en-US" dirty="0" err="1"/>
              <a:t>Phenolics</a:t>
            </a:r>
            <a:r>
              <a:rPr lang="en-US" dirty="0"/>
              <a:t>, an intermediate-level disinfectant used less frequently in healthcare</a:t>
            </a:r>
          </a:p>
          <a:p>
            <a:r>
              <a:rPr lang="en-US" dirty="0"/>
              <a:t>Chemical </a:t>
            </a:r>
            <a:r>
              <a:rPr lang="en-US" dirty="0" err="1"/>
              <a:t>sterilants</a:t>
            </a:r>
            <a:r>
              <a:rPr lang="en-US" dirty="0"/>
              <a:t> such </a:t>
            </a:r>
            <a:r>
              <a:rPr lang="en-US" dirty="0" smtClean="0"/>
              <a:t>as glutaraldehyde should </a:t>
            </a:r>
            <a:r>
              <a:rPr lang="en-US" dirty="0"/>
              <a:t>not be used as an environmental disinfectant. </a:t>
            </a:r>
          </a:p>
          <a:p>
            <a:r>
              <a:rPr lang="en-US" dirty="0"/>
              <a:t> </a:t>
            </a:r>
          </a:p>
          <a:p>
            <a:r>
              <a:rPr lang="en-US" dirty="0"/>
              <a:t>Now, let’s look at those disinfectants a little more closely.  </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13</a:t>
            </a:fld>
            <a:endParaRPr lang="en-US"/>
          </a:p>
        </p:txBody>
      </p:sp>
    </p:spTree>
    <p:extLst>
      <p:ext uri="{BB962C8B-B14F-4D97-AF65-F5344CB8AC3E}">
        <p14:creationId xmlns:p14="http://schemas.microsoft.com/office/powerpoint/2010/main" val="3046803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This table provides an overview of the most commonly used disinfectants in healthcare settings.  Those disinfectants should be able to address the most common germs in healthcare that are associated with infection. </a:t>
            </a:r>
            <a:r>
              <a:rPr lang="en-US" dirty="0" smtClean="0"/>
              <a:t>In </a:t>
            </a:r>
            <a:r>
              <a:rPr lang="en-US" dirty="0"/>
              <a:t>addition, facilities need germicides able to address </a:t>
            </a:r>
            <a:r>
              <a:rPr lang="en-US" dirty="0" err="1"/>
              <a:t>bloodborne</a:t>
            </a:r>
            <a:r>
              <a:rPr lang="en-US" dirty="0"/>
              <a:t> pathogens such as Hepatitis and HIV.  Not all germicides in the facility must be able to kill </a:t>
            </a:r>
            <a:r>
              <a:rPr lang="en-US" dirty="0" err="1"/>
              <a:t>bloodborne</a:t>
            </a:r>
            <a:r>
              <a:rPr lang="en-US" dirty="0"/>
              <a:t> pathogens, but a product with that capability must be available for use.  Other capabilities, including the ability to kill spores associated with infections such as </a:t>
            </a:r>
            <a:r>
              <a:rPr lang="en-US" b="1" i="1" dirty="0" err="1"/>
              <a:t>Clostridioides</a:t>
            </a:r>
            <a:r>
              <a:rPr lang="en-US" b="1" i="1" dirty="0"/>
              <a:t> difficile</a:t>
            </a:r>
            <a:r>
              <a:rPr lang="en-US" dirty="0"/>
              <a:t>, or C. diff, should be available.  Consequently, selection of the right disinfectant for the right purpose is a critical component when ensuring cleaning and disinfection of equipment that may move from patient to patient.  </a:t>
            </a:r>
            <a:endParaRPr lang="en-US" dirty="0" smtClean="0"/>
          </a:p>
          <a:p>
            <a:pPr defTabSz="931774">
              <a:defRPr/>
            </a:pPr>
            <a:endParaRPr lang="en-US" dirty="0" smtClean="0"/>
          </a:p>
          <a:p>
            <a:pPr defTabSz="931774">
              <a:defRPr/>
            </a:pPr>
            <a:r>
              <a:rPr lang="en-US" dirty="0" smtClean="0"/>
              <a:t>Quaternary </a:t>
            </a:r>
            <a:r>
              <a:rPr lang="en-US" dirty="0"/>
              <a:t>ammonium products have been one type of disinfectant widely used in healthcare.  Most have a detergent base so they clean and disinfect in a one-step process.  They are broadly compatible with hard surfaces but there have been ongoing concerns with absorption by cotton products.  This is one reason cotton mops and cloths are not generally used with these products as their use may reduce the application of the disinfecting agent on the surface.  Quaternary ammoniums, or QUATS for short, usually have a contact time of 3-10 minutes.  Many of these products are also available in pop-up wipes.  There is another group of QUATS that have been combined with alcohol.  With the addition of alcohol (usually isopropyl alcohol), these disinfectants are able to effectively kill a broader group of germs including Hepatitis and HIV [</a:t>
            </a:r>
            <a:r>
              <a:rPr lang="en-US" dirty="0" err="1"/>
              <a:t>bloodborne</a:t>
            </a:r>
            <a:r>
              <a:rPr lang="en-US" dirty="0"/>
              <a:t> pathogens].  This broader ability enables these disinfectants to also kill Mycobacterium tuberculosis {MTB}.  This does not mean that patients with tuberculosis need this particular germicide to be used in their rooms.  Instead MTB is used as a surrogate demonstrating an ability to kill other organisms, specifically </a:t>
            </a:r>
            <a:r>
              <a:rPr lang="en-US" dirty="0" err="1"/>
              <a:t>bloodborne</a:t>
            </a:r>
            <a:r>
              <a:rPr lang="en-US" dirty="0"/>
              <a:t> pathogens.  With this ability, these germicides gain what is known as a “TB kill claim”.  QUATS with alcohol do not contain a detergent so pre-cleaning must be done to remove any organic matter, such as blood or other body fluids, to enable the germicide to effectively work.  These disinfectants are intermediate-level disinfectants but are not </a:t>
            </a:r>
            <a:r>
              <a:rPr lang="en-US" dirty="0" smtClean="0"/>
              <a:t>able</a:t>
            </a:r>
            <a:r>
              <a:rPr lang="en-US" baseline="0" dirty="0" smtClean="0"/>
              <a:t> to kill spores.</a:t>
            </a:r>
            <a:r>
              <a:rPr lang="en-US" dirty="0" smtClean="0"/>
              <a:t> </a:t>
            </a:r>
            <a:r>
              <a:rPr lang="en-US" dirty="0"/>
              <a:t>Many of these products are also available in pop-up wipes. Sodium hypochlorite solutions are increasingly used in healthcare settings due to their fast action and their ability to skill spores when diluted correctly.  Organic matter may result in inactivation so cleaning of organic material before contact with the hypochlorite solution is important.  Vapors may cause respiratory irritation, so these products should be used in well-ventilated areas.  Also available as pop-up wipe, sodium hypochlorite or bleach, is a chlorine disinfectant so contact with clothing and fabrics may result in discoloration.</a:t>
            </a:r>
          </a:p>
        </p:txBody>
      </p:sp>
      <p:sp>
        <p:nvSpPr>
          <p:cNvPr id="4" name="Slide Number Placeholder 3"/>
          <p:cNvSpPr>
            <a:spLocks noGrp="1"/>
          </p:cNvSpPr>
          <p:nvPr>
            <p:ph type="sldNum" sz="quarter" idx="10"/>
          </p:nvPr>
        </p:nvSpPr>
        <p:spPr/>
        <p:txBody>
          <a:bodyPr/>
          <a:lstStyle/>
          <a:p>
            <a:fld id="{BC80B5BC-D0B9-4A1F-BC98-A1930AA73B0E}" type="slidenum">
              <a:rPr lang="en-US" smtClean="0"/>
              <a:t>14</a:t>
            </a:fld>
            <a:endParaRPr lang="en-US"/>
          </a:p>
        </p:txBody>
      </p:sp>
    </p:spTree>
    <p:extLst>
      <p:ext uri="{BB962C8B-B14F-4D97-AF65-F5344CB8AC3E}">
        <p14:creationId xmlns:p14="http://schemas.microsoft.com/office/powerpoint/2010/main" val="4132081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err="1"/>
              <a:t>Phenolics</a:t>
            </a:r>
            <a:r>
              <a:rPr lang="en-US" dirty="0"/>
              <a:t> are one of the earlier types of disinfectants but are not used as frequently in healthcare settings.  Their use may result in a residue that may be harsh on surfaces and may be dangerous for use in maternal-child areas if not properly rinsed after application.  Accelerated hydrogen peroxide is an intermediate-level disinfectant that has rapidly gained use in healthcare settings.  It is a one-step cleaning and disinfectant but is not sporicidal.  </a:t>
            </a:r>
            <a:r>
              <a:rPr lang="en-US" dirty="0" err="1"/>
              <a:t>Peracetic</a:t>
            </a:r>
            <a:r>
              <a:rPr lang="en-US" dirty="0"/>
              <a:t> acid disinfectants are intermediate-level </a:t>
            </a:r>
            <a:r>
              <a:rPr lang="en-US" dirty="0" smtClean="0"/>
              <a:t>products,</a:t>
            </a:r>
            <a:r>
              <a:rPr lang="en-US" baseline="0" dirty="0" smtClean="0"/>
              <a:t> but they </a:t>
            </a:r>
            <a:r>
              <a:rPr lang="en-US" dirty="0" smtClean="0"/>
              <a:t>are </a:t>
            </a:r>
            <a:r>
              <a:rPr lang="en-US" i="1" dirty="0"/>
              <a:t>also </a:t>
            </a:r>
            <a:r>
              <a:rPr lang="en-US" dirty="0"/>
              <a:t>sporicidal.  However, they have a strong vinegar odor that may be offensive to some users.  They are also corrosive to some metals and may lose stability when diluted.  </a:t>
            </a:r>
          </a:p>
          <a:p>
            <a:endParaRPr lang="en-US" dirty="0"/>
          </a:p>
        </p:txBody>
      </p:sp>
      <p:sp>
        <p:nvSpPr>
          <p:cNvPr id="4" name="Slide Number Placeholder 3"/>
          <p:cNvSpPr>
            <a:spLocks noGrp="1"/>
          </p:cNvSpPr>
          <p:nvPr>
            <p:ph type="sldNum" sz="quarter" idx="10"/>
          </p:nvPr>
        </p:nvSpPr>
        <p:spPr/>
        <p:txBody>
          <a:bodyPr/>
          <a:lstStyle/>
          <a:p>
            <a:fld id="{BC80B5BC-D0B9-4A1F-BC98-A1930AA73B0E}" type="slidenum">
              <a:rPr lang="en-US" smtClean="0"/>
              <a:t>15</a:t>
            </a:fld>
            <a:endParaRPr lang="en-US"/>
          </a:p>
        </p:txBody>
      </p:sp>
    </p:spTree>
    <p:extLst>
      <p:ext uri="{BB962C8B-B14F-4D97-AF65-F5344CB8AC3E}">
        <p14:creationId xmlns:p14="http://schemas.microsoft.com/office/powerpoint/2010/main" val="40281129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another look at these germicides comparing attributes important for those disinfecting reusable equipment.  </a:t>
            </a:r>
          </a:p>
          <a:p>
            <a:endParaRPr lang="en-US" dirty="0"/>
          </a:p>
          <a:p>
            <a:r>
              <a:rPr lang="en-US" dirty="0"/>
              <a:t>Contact time is the amount of time the product should come in contact with the surface.  An adequate amount of the disinfectant must be applied to the surface then left undisturbed.  Do not rinse away the disinfectant unless there are specific instructions to do so (e.g., if using a phenolic disinfectant).  You can see from the various contact times, that a desirable product is one with a lower contact time.  </a:t>
            </a:r>
          </a:p>
          <a:p>
            <a:endParaRPr lang="en-US" dirty="0"/>
          </a:p>
          <a:p>
            <a:r>
              <a:rPr lang="en-US" dirty="0"/>
              <a:t>Protecting the user is an essential component of safe germicide use.  Gloves should be worn to prevent hand contact of germicides, primarily due to skin irritation potentials.  Other personal protective equipment, such as masks or face shields, are not generally indicated unless there is opportunity for splash or sprays during dilution or during use.</a:t>
            </a:r>
          </a:p>
          <a:p>
            <a:endParaRPr lang="en-US" dirty="0"/>
          </a:p>
          <a:p>
            <a:r>
              <a:rPr lang="en-US" dirty="0"/>
              <a:t>How the germicide smells may impact some users.  Germicides that have an objectionable odor may be used or diluted inappropriately based upon the needs or perceptions of the user.  Some users may equate a bad smell with a personal health hazard, and that is not always true.  Keeping that in mind during product selection may prevent future problems with use.  </a:t>
            </a:r>
          </a:p>
          <a:p>
            <a:endParaRPr lang="en-US" dirty="0"/>
          </a:p>
          <a:p>
            <a:r>
              <a:rPr lang="en-US" dirty="0"/>
              <a:t>Surface compatibility is important, primarily if the item being cleaned and disinfected is porous.  This is why some disinfectants are a better choice then others if the item being disinfected is made of fabric.</a:t>
            </a:r>
          </a:p>
          <a:p>
            <a:endParaRPr lang="en-US" dirty="0"/>
          </a:p>
          <a:p>
            <a:r>
              <a:rPr lang="en-US" dirty="0"/>
              <a:t>As mentioned earlier, the presence of organic matter such as blood or body fluids may inactive the germicide.  Those germicides must be used after the surface has been pre-cleaned.  This is a reason why products that are ‘one-step’ germicides may be ideal.  These products contain the detergent needed for cleaning and the disinfectant needed for disinfection, all in one product so pre-cleaning is not necessary.</a:t>
            </a:r>
          </a:p>
          <a:p>
            <a:endParaRPr lang="en-US" dirty="0"/>
          </a:p>
          <a:p>
            <a:r>
              <a:rPr lang="en-US" dirty="0"/>
              <a:t>You can see that selecting a single best product to use in all healthcare situations may not be possible.  Individuals responsible for cleaning and disinfection of reusable medical equipment should have the right product for the right use readily available for them.  Training should be provided so users understand the important of proper cleaning and disinfection practices.  </a:t>
            </a:r>
          </a:p>
          <a:p>
            <a:endParaRPr lang="en-US" dirty="0"/>
          </a:p>
          <a:p>
            <a:endParaRPr lang="en-US" dirty="0"/>
          </a:p>
        </p:txBody>
      </p:sp>
      <p:sp>
        <p:nvSpPr>
          <p:cNvPr id="4" name="Slide Number Placeholder 3"/>
          <p:cNvSpPr>
            <a:spLocks noGrp="1"/>
          </p:cNvSpPr>
          <p:nvPr>
            <p:ph type="sldNum" sz="quarter" idx="5"/>
          </p:nvPr>
        </p:nvSpPr>
        <p:spPr/>
        <p:txBody>
          <a:bodyPr/>
          <a:lstStyle/>
          <a:p>
            <a:fld id="{CC157F0B-A6DC-D748-B223-8A41ACA5DC36}" type="slidenum">
              <a:rPr lang="en-US" smtClean="0"/>
              <a:t>16</a:t>
            </a:fld>
            <a:endParaRPr lang="en-US"/>
          </a:p>
        </p:txBody>
      </p:sp>
    </p:spTree>
    <p:extLst>
      <p:ext uri="{BB962C8B-B14F-4D97-AF65-F5344CB8AC3E}">
        <p14:creationId xmlns:p14="http://schemas.microsoft.com/office/powerpoint/2010/main" val="13783274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mentioned contact time, and that is an important component of proper cleaning and disinfection practice.  Contact time may also be known as “dwell time”.  This is the amount of time the germicide needs to come into contact with the surface in order to complete its disinfection process.  There are several things that need to happen in order to address this contact time.</a:t>
            </a:r>
          </a:p>
          <a:p>
            <a:r>
              <a:rPr lang="en-US" dirty="0"/>
              <a:t>First, the surface must be clean and then must be exposed to enough of the disinfectant.  If using a traditional bucket and cloth method of cleaning and disinfection, the cloth used to apply the germicide must be sufficiently wet so the entire surface comes into contact with the liquid germicide.  The same goes if a pop-up wipe is used.  A dry wipe or a dry cloth will not enable sufficient surface disinfection.  If a spray is used, the entire surface must be sprayed so the germicide is applied to its entirety.  Spray bottles of germicide may apply very little of the product and thereby provide reduced opportunity for surface disinfection.  Likewise, if pop-up wipe containers are left open and the germicide evaporates, the wipes may not be wet enough and unable to apply proper amounts of the disinfectant.  Also, a pop-up wipe will be limited in the area it is able to disinfect.  A single wipe will likely not be sufficient to clean and disinfect an entire piece of equipment or furniture.    </a:t>
            </a:r>
          </a:p>
          <a:p>
            <a:r>
              <a:rPr lang="en-US" dirty="0"/>
              <a:t>Once the germicide has been applied to the surface, the surface must then be allowed to dry undisturbed.  The germicide must not be wiped again with a dry cloth in order to remove existing germicide.  Surfaces should also not be rinsed after disinfection unless specific products, such as </a:t>
            </a:r>
            <a:r>
              <a:rPr lang="en-US" dirty="0" err="1"/>
              <a:t>phenolics</a:t>
            </a:r>
            <a:r>
              <a:rPr lang="en-US" dirty="0"/>
              <a:t>, are used.  Most germicide contact times are 1-3 minutes, but some require a longer contact time.  The length of time the surface stays wet from the germicide can be impacted by a number of factors including temperature of the environment and airflow.  </a:t>
            </a:r>
          </a:p>
          <a:p>
            <a:r>
              <a:rPr lang="en-US" dirty="0"/>
              <a:t>Remember, the goal of disinfection is not sterilization.  Instead, the goal is to sufficiently reduce the number of pathogenic microorganisms on the piece of equipment so opportunity for transmission of those germs to another patient is minimized.  </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17</a:t>
            </a:fld>
            <a:endParaRPr lang="en-US"/>
          </a:p>
        </p:txBody>
      </p:sp>
    </p:spTree>
    <p:extLst>
      <p:ext uri="{BB962C8B-B14F-4D97-AF65-F5344CB8AC3E}">
        <p14:creationId xmlns:p14="http://schemas.microsoft.com/office/powerpoint/2010/main" val="503939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some of what we have learned, and begin to apply as we look at some simulated situations.  As you watch this short video, look at the way the healthcare worker is interacting with the environment and the patient.  See how surfaces become contaminating representing opportunities for contamination.</a:t>
            </a:r>
          </a:p>
          <a:p>
            <a:r>
              <a:rPr lang="en-US" dirty="0"/>
              <a:t> </a:t>
            </a:r>
          </a:p>
          <a:p>
            <a:r>
              <a:rPr lang="en-US" dirty="0"/>
              <a:t>After the healthcare worker interacts with the patient in this room, notice opportunities for movement of germs between the healthcare worker, surfaces and equipment in the room, and the patient.  Once the lights go off, some of these germs make themselves known through fluorescence and we are able to begin to see the importance of disinfection.  </a:t>
            </a:r>
          </a:p>
        </p:txBody>
      </p:sp>
      <p:sp>
        <p:nvSpPr>
          <p:cNvPr id="4" name="Slide Number Placeholder 3"/>
          <p:cNvSpPr>
            <a:spLocks noGrp="1"/>
          </p:cNvSpPr>
          <p:nvPr>
            <p:ph type="sldNum" sz="quarter" idx="10"/>
          </p:nvPr>
        </p:nvSpPr>
        <p:spPr/>
        <p:txBody>
          <a:bodyPr/>
          <a:lstStyle/>
          <a:p>
            <a:fld id="{ED41BA44-DA77-4BC1-ACB6-1A08C98CA9CB}" type="slidenum">
              <a:rPr lang="en-US" smtClean="0"/>
              <a:t>18</a:t>
            </a:fld>
            <a:endParaRPr lang="en-US"/>
          </a:p>
        </p:txBody>
      </p:sp>
    </p:spTree>
    <p:extLst>
      <p:ext uri="{BB962C8B-B14F-4D97-AF65-F5344CB8AC3E}">
        <p14:creationId xmlns:p14="http://schemas.microsoft.com/office/powerpoint/2010/main" val="9929426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What infection prevention breeches did you identify?</a:t>
            </a:r>
          </a:p>
          <a:p>
            <a:endParaRPr lang="en-US" dirty="0"/>
          </a:p>
          <a:p>
            <a:r>
              <a:rPr lang="en-US" dirty="0"/>
              <a:t>You could tell this healthcare worker was moving quickly.  Did she clean her hands?   We are assuming that all of the gloves in that glove box are free from germs.  When we enter a room without first cleaning hands, if we go immediately to the glove box you can see that we set a potential for pathogen transmission via items we all may use as part of patient care.  </a:t>
            </a:r>
          </a:p>
          <a:p>
            <a:pPr lvl="0"/>
            <a:endParaRPr lang="en-US" dirty="0"/>
          </a:p>
          <a:p>
            <a:pPr lvl="0"/>
            <a:r>
              <a:rPr lang="en-US" dirty="0"/>
              <a:t>What actions should the healthcare worker have taken to prevent surface and equipment contamination?</a:t>
            </a:r>
          </a:p>
          <a:p>
            <a:endParaRPr lang="en-US" dirty="0"/>
          </a:p>
          <a:p>
            <a:r>
              <a:rPr lang="en-US" dirty="0"/>
              <a:t>Clean hands go a long way in preventing surface and equipment contamination.  But, we cannot see microorganisms and therefore cannot always judge what has been contaminated and what has not.  This is one reason why we clean our hands between patients and whenever we move from a dirty task to a clean task during individual patient care.  The needs of the patient always come first, so you can see why it is perfectly acceptable for this healthcare worker to move back and forth between the patient and some of their equipment.  The key thing to consider is that the equipment must not be allowed to harbor microorganisms that may move from patient to patient or healthcare worker to patient.  Cleaning and disinfection of equipment and surfaces between patients, and hand cleaning practices are vital patient safety activities.</a:t>
            </a:r>
          </a:p>
          <a:p>
            <a:pPr lvl="0"/>
            <a:endParaRPr lang="en-US" dirty="0"/>
          </a:p>
          <a:p>
            <a:pPr lvl="0"/>
            <a:r>
              <a:rPr lang="en-US" dirty="0"/>
              <a:t>What are the risks you can anticipate impacting patient safety?</a:t>
            </a:r>
          </a:p>
          <a:p>
            <a:endParaRPr lang="en-US" dirty="0"/>
          </a:p>
          <a:p>
            <a:r>
              <a:rPr lang="en-US" dirty="0"/>
              <a:t>What if other healthcare workers enter this patient environment?  Without proper hand cleaning, they may bring new organisms into this patient room.  They may touch that infusion pump and help populate new germs on the surface.  Someone touching that surface may then be able to transfer new germs to this patient or to other surfaces in the room.</a:t>
            </a:r>
          </a:p>
          <a:p>
            <a:pPr lvl="0"/>
            <a:endParaRPr lang="en-US" dirty="0"/>
          </a:p>
          <a:p>
            <a:pPr lvl="0"/>
            <a:r>
              <a:rPr lang="en-US" dirty="0"/>
              <a:t>What pieces of reusable medical equipment will need to be cleaned and disinfected before use with another patient?</a:t>
            </a:r>
          </a:p>
          <a:p>
            <a:endParaRPr lang="en-US" dirty="0"/>
          </a:p>
          <a:p>
            <a:r>
              <a:rPr lang="en-US" dirty="0"/>
              <a:t>Patient furniture, infusion pump, ventilator.</a:t>
            </a:r>
          </a:p>
          <a:p>
            <a:pPr lvl="0"/>
            <a:endParaRPr lang="en-US" dirty="0"/>
          </a:p>
          <a:p>
            <a:pPr lvl="0"/>
            <a:r>
              <a:rPr lang="en-US" dirty="0"/>
              <a:t>Which of these items may have come into contact with blood or body fluids?</a:t>
            </a:r>
          </a:p>
          <a:p>
            <a:endParaRPr lang="en-US" dirty="0"/>
          </a:p>
          <a:p>
            <a:r>
              <a:rPr lang="en-US" dirty="0"/>
              <a:t>Perhaps all of them, so our disinfectant must be able to clean and disinfect.  The product must be able to kill </a:t>
            </a:r>
            <a:r>
              <a:rPr lang="en-US" dirty="0" err="1"/>
              <a:t>bloodborne</a:t>
            </a:r>
            <a:r>
              <a:rPr lang="en-US" dirty="0"/>
              <a:t> pathogens.  </a:t>
            </a:r>
          </a:p>
          <a:p>
            <a:pPr lvl="0"/>
            <a:endParaRPr lang="en-US" dirty="0"/>
          </a:p>
          <a:p>
            <a:pPr lvl="0"/>
            <a:r>
              <a:rPr lang="en-US" dirty="0"/>
              <a:t>Think about other things you observed and consider how to best address them for a safer patient experience. </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19</a:t>
            </a:fld>
            <a:endParaRPr lang="en-US"/>
          </a:p>
        </p:txBody>
      </p:sp>
    </p:spTree>
    <p:extLst>
      <p:ext uri="{BB962C8B-B14F-4D97-AF65-F5344CB8AC3E}">
        <p14:creationId xmlns:p14="http://schemas.microsoft.com/office/powerpoint/2010/main" val="1051057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Project </a:t>
            </a:r>
            <a:r>
              <a:rPr lang="en-US" dirty="0" err="1" smtClean="0"/>
              <a:t>Firstline</a:t>
            </a:r>
            <a:r>
              <a:rPr lang="en-US" dirty="0" smtClean="0"/>
              <a:t> is a national collaborative led by the U.S. Centers for Disease Control and Prevention (CDC) to provide infection control training and education to frontline healthcare workers and public health personnel. The Kentucky Infection Prevention Training Center is proud to partner with the Kentucky Department of Public Health and Project </a:t>
            </a:r>
            <a:r>
              <a:rPr lang="en-US" dirty="0" err="1" smtClean="0"/>
              <a:t>Firstline</a:t>
            </a:r>
            <a:r>
              <a:rPr lang="en-US" dirty="0" smtClean="0"/>
              <a:t>. Funding for the Kentucky Infection Prevention Training Center (</a:t>
            </a:r>
            <a:r>
              <a:rPr lang="en-US" dirty="0" err="1" smtClean="0"/>
              <a:t>KyIP</a:t>
            </a:r>
            <a:r>
              <a:rPr lang="en-US" dirty="0" smtClean="0"/>
              <a:t>) is provided through the Centers for Disease Control and Prevention (CDC) Epidemiology and Laboratory Capacity (ELC) Enhancing Detection grant supplement award to the Kentucky Department for Public Health (KDPH). CDC is an agency within the Department of Health and Human Services (HHS). The contents of this simulation skill packets do not necessarily represent the policies of CDC or HHS and should not be considered an endorsement by the Federal Government</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2</a:t>
            </a:fld>
            <a:endParaRPr lang="en-US"/>
          </a:p>
        </p:txBody>
      </p:sp>
    </p:spTree>
    <p:extLst>
      <p:ext uri="{BB962C8B-B14F-4D97-AF65-F5344CB8AC3E}">
        <p14:creationId xmlns:p14="http://schemas.microsoft.com/office/powerpoint/2010/main" val="30075069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Project Firstline has developed some useful infographics that can be helpful in delivering some very simple messages.  The infographic on the left points out that healthcare workers touch many different surfaces during a single patient interaction.  All of these surfaces need to be cleaned and disinfected regularly and in between patients.  The infographic on the right is a reminder that healthcare workers must properly care for their skin.  Dry and cracked skin may harbor microorganisms and those organisms may be transferred to patients and surfaces.  Wear gloves when disinfecting surfaces and equipment to prevent the drying effects of those products on unprotected skin.  Seek assistance from employee or occupational health if the healthcare worker experiences problems with their skin.  Their employee health professionals may have ideas for resolution.  </a:t>
            </a:r>
          </a:p>
          <a:p>
            <a:endParaRPr lang="en-US" dirty="0"/>
          </a:p>
        </p:txBody>
      </p:sp>
      <p:sp>
        <p:nvSpPr>
          <p:cNvPr id="4" name="Slide Number Placeholder 3"/>
          <p:cNvSpPr>
            <a:spLocks noGrp="1"/>
          </p:cNvSpPr>
          <p:nvPr>
            <p:ph type="sldNum" sz="quarter" idx="10"/>
          </p:nvPr>
        </p:nvSpPr>
        <p:spPr/>
        <p:txBody>
          <a:bodyPr/>
          <a:lstStyle/>
          <a:p>
            <a:fld id="{BC80B5BC-D0B9-4A1F-BC98-A1930AA73B0E}" type="slidenum">
              <a:rPr lang="en-US" smtClean="0"/>
              <a:t>20</a:t>
            </a:fld>
            <a:endParaRPr lang="en-US"/>
          </a:p>
        </p:txBody>
      </p:sp>
    </p:spTree>
    <p:extLst>
      <p:ext uri="{BB962C8B-B14F-4D97-AF65-F5344CB8AC3E}">
        <p14:creationId xmlns:p14="http://schemas.microsoft.com/office/powerpoint/2010/main" val="12462264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two more Project Firstline resources.  The one on the top left shows how environmental cleaning and disinfection is an important way to prevent germs from spreading from patient to patient and between healthcare workers, patients, and their care environment.</a:t>
            </a:r>
          </a:p>
          <a:p>
            <a:r>
              <a:rPr lang="en-US" dirty="0"/>
              <a:t>The one on the fight reminds us the germs are everywhere.  They live on surfaces and devices used in the healthcare environment.  Reducing the risk of transmitting those germs depends upon cleaning and disinfection of the environment, reusable medical equipment, and consistent performance of hand cleaning. </a:t>
            </a:r>
          </a:p>
          <a:p>
            <a:endParaRPr lang="en-US" dirty="0"/>
          </a:p>
        </p:txBody>
      </p:sp>
      <p:sp>
        <p:nvSpPr>
          <p:cNvPr id="4" name="Slide Number Placeholder 3"/>
          <p:cNvSpPr>
            <a:spLocks noGrp="1"/>
          </p:cNvSpPr>
          <p:nvPr>
            <p:ph type="sldNum" sz="quarter" idx="10"/>
          </p:nvPr>
        </p:nvSpPr>
        <p:spPr/>
        <p:txBody>
          <a:bodyPr/>
          <a:lstStyle/>
          <a:p>
            <a:fld id="{BC80B5BC-D0B9-4A1F-BC98-A1930AA73B0E}" type="slidenum">
              <a:rPr lang="en-US" smtClean="0"/>
              <a:t>21</a:t>
            </a:fld>
            <a:endParaRPr lang="en-US"/>
          </a:p>
        </p:txBody>
      </p:sp>
    </p:spTree>
    <p:extLst>
      <p:ext uri="{BB962C8B-B14F-4D97-AF65-F5344CB8AC3E}">
        <p14:creationId xmlns:p14="http://schemas.microsoft.com/office/powerpoint/2010/main" val="30252017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key takeaway messages from this first simulation experience helps address the question as to why environmental contamination is an infection risk.  </a:t>
            </a:r>
          </a:p>
          <a:p>
            <a:r>
              <a:rPr lang="en-US" dirty="0"/>
              <a:t>As we provide care, think about what opportunities for pathogen transmission were evident in the video.  Do you see similar opportunities during your care activities?</a:t>
            </a:r>
          </a:p>
          <a:p>
            <a:endParaRPr lang="en-US" dirty="0"/>
          </a:p>
          <a:p>
            <a:r>
              <a:rPr lang="en-US" dirty="0"/>
              <a:t>What were the most striking learning points for you?  Think about how you may take this information and make changes in your own practice.</a:t>
            </a:r>
          </a:p>
          <a:p>
            <a:endParaRPr lang="en-US" dirty="0"/>
          </a:p>
          <a:p>
            <a:r>
              <a:rPr lang="en-US" dirty="0"/>
              <a:t>Remember:</a:t>
            </a:r>
          </a:p>
          <a:p>
            <a:pPr lvl="0"/>
            <a:endParaRPr lang="en-US" dirty="0"/>
          </a:p>
          <a:p>
            <a:pPr lvl="0"/>
            <a:r>
              <a:rPr lang="en-US" dirty="0"/>
              <a:t>-When patients and healthcare personnel interact with the environment, surfaces become opportunities for contamination.</a:t>
            </a:r>
          </a:p>
          <a:p>
            <a:pPr lvl="0"/>
            <a:r>
              <a:rPr lang="en-US" dirty="0"/>
              <a:t>-Contaminated surfaces that are touched by the hands of healthcare personnel and patients allow opportunities for movement of organisms from surfaces to hands, and from hands to surfaces.</a:t>
            </a:r>
          </a:p>
          <a:p>
            <a:pPr lvl="0"/>
            <a:r>
              <a:rPr lang="en-US" dirty="0"/>
              <a:t>-Reusable medical equipment can serve as a reservoir for germs and must be part of a consistent and reliable environmental disinfection process.</a:t>
            </a:r>
          </a:p>
          <a:p>
            <a:pPr lvl="0"/>
            <a:r>
              <a:rPr lang="en-US" dirty="0"/>
              <a:t>-Equipment that may be used as part of care with one patient, must be cleaned and disinfected before moving to another patient for use.  If not properly cleaned and disinfected, the reusable medical equipment may serve as a vehicle for pathogen transmission.</a:t>
            </a:r>
          </a:p>
          <a:p>
            <a:pPr lvl="0"/>
            <a:r>
              <a:rPr lang="en-US" dirty="0"/>
              <a:t>-Germs cannot be seen, so standardized and sustained practices must be part of a patient safety approach. </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22</a:t>
            </a:fld>
            <a:endParaRPr lang="en-US"/>
          </a:p>
        </p:txBody>
      </p:sp>
    </p:spTree>
    <p:extLst>
      <p:ext uri="{BB962C8B-B14F-4D97-AF65-F5344CB8AC3E}">
        <p14:creationId xmlns:p14="http://schemas.microsoft.com/office/powerpoint/2010/main" val="21253252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talked about some of the attributes of germicides and how that information is visually available on the product label.  Think for a moment regarding information that is important when using a germicide.</a:t>
            </a:r>
          </a:p>
          <a:p>
            <a:endParaRPr lang="en-US" dirty="0"/>
          </a:p>
          <a:p>
            <a:r>
              <a:rPr lang="en-US" dirty="0"/>
              <a:t>What are 5 important pieces of information?  There are more than 5, but think of those attributes that make a difference when you are thinking about use of a germicide for cleaning and disinfection.</a:t>
            </a:r>
          </a:p>
          <a:p>
            <a:pPr lvl="0"/>
            <a:endParaRPr lang="en-US" dirty="0"/>
          </a:p>
          <a:p>
            <a:pPr lvl="0"/>
            <a:r>
              <a:rPr lang="en-US" dirty="0"/>
              <a:t>-Is the germicide effective for the purpose?</a:t>
            </a:r>
          </a:p>
          <a:p>
            <a:r>
              <a:rPr lang="en-US" dirty="0"/>
              <a:t>-Does the germicide work in the presence of organic material?  If I need to clean blood or other body fluids from the item before disinfection, is the germicide I am using effective for that purpose?  What if I am disinfecting an item using as part of care with a patient who is experiencing </a:t>
            </a:r>
            <a:r>
              <a:rPr lang="en-US" i="1" dirty="0"/>
              <a:t>C. difficile</a:t>
            </a:r>
            <a:r>
              <a:rPr lang="en-US" dirty="0"/>
              <a:t> infection?  Is that product sporicidal and able to kill the </a:t>
            </a:r>
            <a:r>
              <a:rPr lang="en-US" i="1" dirty="0"/>
              <a:t>C. difficile</a:t>
            </a:r>
            <a:r>
              <a:rPr lang="en-US" dirty="0"/>
              <a:t> spores?</a:t>
            </a:r>
          </a:p>
          <a:p>
            <a:pPr lvl="0"/>
            <a:r>
              <a:rPr lang="en-US" dirty="0"/>
              <a:t>Does the germicide provide cleaning and disinfection as a one-step process?</a:t>
            </a:r>
          </a:p>
          <a:p>
            <a:r>
              <a:rPr lang="en-US" dirty="0"/>
              <a:t>Does this germicide have a detergent and a disinfectant in the same product or do I need to clean first using one product then disinfect using another?</a:t>
            </a:r>
          </a:p>
          <a:p>
            <a:pPr lvl="0"/>
            <a:r>
              <a:rPr lang="en-US" dirty="0"/>
              <a:t>-What is the contact time?</a:t>
            </a:r>
          </a:p>
          <a:p>
            <a:r>
              <a:rPr lang="en-US" dirty="0"/>
              <a:t>Am I able to ensure that the surface I am disinfecting will be able to be untouched after I apply a sufficient amount of germicide?  Is my cloth sufficiently wet with the germicide so I can apply enough product?</a:t>
            </a:r>
          </a:p>
          <a:p>
            <a:pPr lvl="0"/>
            <a:r>
              <a:rPr lang="en-US" dirty="0"/>
              <a:t>-Is the germicide safe for me to use?</a:t>
            </a:r>
          </a:p>
          <a:p>
            <a:r>
              <a:rPr lang="en-US" dirty="0"/>
              <a:t>Do I need to wear respiratory protection when using this germicide?  If there is a spill, will it be safe for me to clean?  Is additional ventilation required if I use this product?</a:t>
            </a:r>
          </a:p>
          <a:p>
            <a:pPr lvl="0"/>
            <a:r>
              <a:rPr lang="en-US" dirty="0"/>
              <a:t>-Do I need to mix the germicide or is it available for me to use in a ready-to-use format such as a wipe?</a:t>
            </a:r>
          </a:p>
          <a:p>
            <a:endParaRPr lang="en-US" dirty="0"/>
          </a:p>
          <a:p>
            <a:r>
              <a:rPr lang="en-US" dirty="0"/>
              <a:t>Environmental cleaning and disinfection is everyone’s job.  Although Environmental Services personnel are the experts, all healthcare personnel should be aware of the need to clean and disinfect items they may take from person to person.  Having the disinfectant readily available, helps make sure items such as blood glucose meters, blood pressure cuffs, electronic thermometers, and other items that may be shared among patients during a typical day have been properly cleaned and disinfected.</a:t>
            </a:r>
          </a:p>
          <a:p>
            <a:endParaRPr lang="en-US" dirty="0"/>
          </a:p>
          <a:p>
            <a:r>
              <a:rPr lang="en-US" dirty="0"/>
              <a:t>Think about other attributes or pieces of information you may want to know about germicides used in your setting to clean and disinfect reusable medical equipment.  </a:t>
            </a:r>
          </a:p>
          <a:p>
            <a:r>
              <a:rPr lang="en-US" dirty="0"/>
              <a:t> </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23</a:t>
            </a:fld>
            <a:endParaRPr lang="en-US"/>
          </a:p>
        </p:txBody>
      </p:sp>
    </p:spTree>
    <p:extLst>
      <p:ext uri="{BB962C8B-B14F-4D97-AF65-F5344CB8AC3E}">
        <p14:creationId xmlns:p14="http://schemas.microsoft.com/office/powerpoint/2010/main" val="22699436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think about these product attributes, remember that many of the pieces of information you need will be available on the product label.</a:t>
            </a:r>
          </a:p>
          <a:p>
            <a:r>
              <a:rPr lang="en-US" dirty="0"/>
              <a:t>Using this graphic from Project Firstline, find some of those attributes.</a:t>
            </a:r>
          </a:p>
          <a:p>
            <a:r>
              <a:rPr lang="en-US" dirty="0"/>
              <a:t>Look on the left side of that graphic showing a disinfectant label.  Find the active ingredients.  Look at the indications for use, and the contact time.  On the right side of the label, you can see information regarding special precautions such as personal protective equipment needs and how to properly store and dispose of the chemical.</a:t>
            </a:r>
          </a:p>
          <a:p>
            <a:r>
              <a:rPr lang="en-US" dirty="0"/>
              <a:t>Other information is available on the Data Safety Sheet and the master label.  Both of these are available from the manufacturer and the EPA.  Your facility should maintain copies of these documents [paper or electronic], usually in the Environmental Services Department or the Risk Management Department.  </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24</a:t>
            </a:fld>
            <a:endParaRPr lang="en-US"/>
          </a:p>
        </p:txBody>
      </p:sp>
    </p:spTree>
    <p:extLst>
      <p:ext uri="{BB962C8B-B14F-4D97-AF65-F5344CB8AC3E}">
        <p14:creationId xmlns:p14="http://schemas.microsoft.com/office/powerpoint/2010/main" val="14388564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test your recall. Applying a germicide to a piece of reusable equipment or room surface requires that the germicide come into contact with the entire surface for a specified period of time.  This time is call:  Contact Time.</a:t>
            </a:r>
          </a:p>
          <a:p>
            <a:r>
              <a:rPr lang="en-US" dirty="0"/>
              <a:t>To ensure appropriate contact time, the surface must be physically exposed to the germicide.  Wiping of the surface helps make sure the entire surface comes into contact with the germicide.</a:t>
            </a:r>
          </a:p>
          <a:p>
            <a:r>
              <a:rPr lang="en-US" dirty="0"/>
              <a:t>There is a particular technique that is used to wipe a surface with a germicide.  Should you use a circular or back and forth motion to provide overlap to ensure complete contact with the surface?  Or, should you use a back and forth motion taking care to avoid going over the same area or areas so inadvertent recontamination of an area is prevented?  You are right.  Use a back and forth motion so you wipe the area applying the germicide and do not go back over that same area.  Watch what you are doing so you wipe and apply the germicide to the complete surface.  </a:t>
            </a:r>
          </a:p>
        </p:txBody>
      </p:sp>
      <p:sp>
        <p:nvSpPr>
          <p:cNvPr id="4" name="Slide Number Placeholder 3"/>
          <p:cNvSpPr>
            <a:spLocks noGrp="1"/>
          </p:cNvSpPr>
          <p:nvPr>
            <p:ph type="sldNum" sz="quarter" idx="10"/>
          </p:nvPr>
        </p:nvSpPr>
        <p:spPr/>
        <p:txBody>
          <a:bodyPr/>
          <a:lstStyle/>
          <a:p>
            <a:fld id="{ED41BA44-DA77-4BC1-ACB6-1A08C98CA9CB}" type="slidenum">
              <a:rPr lang="en-US" smtClean="0"/>
              <a:t>25</a:t>
            </a:fld>
            <a:endParaRPr lang="en-US"/>
          </a:p>
        </p:txBody>
      </p:sp>
    </p:spTree>
    <p:extLst>
      <p:ext uri="{BB962C8B-B14F-4D97-AF65-F5344CB8AC3E}">
        <p14:creationId xmlns:p14="http://schemas.microsoft.com/office/powerpoint/2010/main" val="34588676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watch this video showing several different ways individuals may have cleaned and disinfected a surface.  </a:t>
            </a:r>
          </a:p>
          <a:p>
            <a:endParaRPr lang="en-US" dirty="0"/>
          </a:p>
          <a:p>
            <a:r>
              <a:rPr lang="en-US" dirty="0"/>
              <a:t>Now that you have watched the video:</a:t>
            </a:r>
          </a:p>
          <a:p>
            <a:r>
              <a:rPr lang="en-US" dirty="0"/>
              <a:t>What did you notice regarding the wiping of a surface?  What would you have done differently now that you have new knowledge about germicides and how they work?  What questions do you have about that disinfectant wipe?  How did you determine how many wipes to use to disinfect that surface? </a:t>
            </a:r>
          </a:p>
          <a:p>
            <a:r>
              <a:rPr lang="en-US" dirty="0"/>
              <a:t>In the video you can see the impact of a wipe without friction [the fluorescent marker is still visible], an incomplete wipe [the fluorescent marker is untouched], and a surface that has been appropriately disinfected using manual friction and in ways that completely expose the entire surface to the disinfectant through a methodical approach to wiping.  The fluorescent marker has been removed. </a:t>
            </a:r>
          </a:p>
          <a:p>
            <a:r>
              <a:rPr lang="en-US" dirty="0"/>
              <a:t>A single wipe may not be able to provide enough of the liquid germicide to the surface if the wipe has been allowed to dry or if the surface area is too large.  If you can see that there is wetness on the surface, you can tell if there has been exposure to all areas of the surface.  If there is limited about of wetness and the surface dries immediately, the wipe may not have been wet enough or the surface area was too large to be properly disinfected with a single wipe.  There is no single ‘formula’ for how many wipes are needed for a given surface.  The approach is to wet the surface entirely with enough germicide so it continues to have contact with the item while it dries.  Leave the area undisturbed for the contact time.  </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26</a:t>
            </a:fld>
            <a:endParaRPr lang="en-US"/>
          </a:p>
        </p:txBody>
      </p:sp>
    </p:spTree>
    <p:extLst>
      <p:ext uri="{BB962C8B-B14F-4D97-AF65-F5344CB8AC3E}">
        <p14:creationId xmlns:p14="http://schemas.microsoft.com/office/powerpoint/2010/main" val="731418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last simulation helps take what we have learned about disinfection and applies it to items you may commonly use in your healthcare setting.  The next slide will have a chart for you to complete.  You will have the piece of reusable medical equipment listed, and you will select which level of risk, according to the Spaulding Classification, applies to that item [non-critical, semi-critical, or critical].  You will then assign the appropriate germicide level [low- or intermediate-level, high-level, or sterilization] for that item.  </a:t>
            </a:r>
          </a:p>
        </p:txBody>
      </p:sp>
      <p:sp>
        <p:nvSpPr>
          <p:cNvPr id="4" name="Slide Number Placeholder 3"/>
          <p:cNvSpPr>
            <a:spLocks noGrp="1"/>
          </p:cNvSpPr>
          <p:nvPr>
            <p:ph type="sldNum" sz="quarter" idx="10"/>
          </p:nvPr>
        </p:nvSpPr>
        <p:spPr/>
        <p:txBody>
          <a:bodyPr/>
          <a:lstStyle/>
          <a:p>
            <a:fld id="{ED41BA44-DA77-4BC1-ACB6-1A08C98CA9CB}" type="slidenum">
              <a:rPr lang="en-US" smtClean="0"/>
              <a:t>27</a:t>
            </a:fld>
            <a:endParaRPr lang="en-US"/>
          </a:p>
        </p:txBody>
      </p:sp>
    </p:spTree>
    <p:extLst>
      <p:ext uri="{BB962C8B-B14F-4D97-AF65-F5344CB8AC3E}">
        <p14:creationId xmlns:p14="http://schemas.microsoft.com/office/powerpoint/2010/main" val="3846639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our chart.  Take a look at the list of items down the left hand column.  Think about what the item is used for and what type of patient contact occur.  Remember, items used for non-critical activities come into contact with intact skin.  Semi-critical activities allow items to come into contact with mucous membranes, and critical activities allow items come into contact with sterile body sites and sterile tissue.</a:t>
            </a:r>
          </a:p>
          <a:p>
            <a:r>
              <a:rPr lang="en-US" dirty="0"/>
              <a:t>The next slide shows the answers and the rationale</a:t>
            </a:r>
          </a:p>
        </p:txBody>
      </p:sp>
      <p:sp>
        <p:nvSpPr>
          <p:cNvPr id="4" name="Slide Number Placeholder 3"/>
          <p:cNvSpPr>
            <a:spLocks noGrp="1"/>
          </p:cNvSpPr>
          <p:nvPr>
            <p:ph type="sldNum" sz="quarter" idx="10"/>
          </p:nvPr>
        </p:nvSpPr>
        <p:spPr/>
        <p:txBody>
          <a:bodyPr/>
          <a:lstStyle/>
          <a:p>
            <a:fld id="{BC80B5BC-D0B9-4A1F-BC98-A1930AA73B0E}" type="slidenum">
              <a:rPr lang="en-US" smtClean="0"/>
              <a:t>28</a:t>
            </a:fld>
            <a:endParaRPr lang="en-US"/>
          </a:p>
        </p:txBody>
      </p:sp>
    </p:spTree>
    <p:extLst>
      <p:ext uri="{BB962C8B-B14F-4D97-AF65-F5344CB8AC3E}">
        <p14:creationId xmlns:p14="http://schemas.microsoft.com/office/powerpoint/2010/main" val="25817907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our chart with the answers.  </a:t>
            </a:r>
          </a:p>
          <a:p>
            <a:endParaRPr lang="en-US" dirty="0"/>
          </a:p>
          <a:p>
            <a:r>
              <a:rPr lang="en-US" dirty="0"/>
              <a:t>Let’s take each row and review:</a:t>
            </a:r>
          </a:p>
          <a:p>
            <a:pPr marL="174708" indent="-174708">
              <a:buFont typeface="Arial" panose="020B0604020202020204" pitchFamily="34" charset="0"/>
              <a:buChar char="•"/>
            </a:pPr>
            <a:r>
              <a:rPr lang="en-US" dirty="0"/>
              <a:t>Patient bedrails come in contact with intact skin so low- or intermediate-level disinfection is appropriate.</a:t>
            </a:r>
          </a:p>
          <a:p>
            <a:pPr marL="174708" indent="-174708" defTabSz="931774">
              <a:buFont typeface="Arial" panose="020B0604020202020204" pitchFamily="34" charset="0"/>
              <a:buChar char="•"/>
              <a:defRPr/>
            </a:pPr>
            <a:r>
              <a:rPr lang="en-US" dirty="0"/>
              <a:t>Glucose meter comes into contact with intact skin so low- or intermediate-level disinfection is appropriate.  Remember, nothing on the meter should be touching the area where the patient’s finger has been lanced for blood sugar monitoring.  </a:t>
            </a:r>
          </a:p>
          <a:p>
            <a:pPr marL="174708" indent="-174708" defTabSz="931774">
              <a:buFont typeface="Arial" panose="020B0604020202020204" pitchFamily="34" charset="0"/>
              <a:buChar char="•"/>
              <a:defRPr/>
            </a:pPr>
            <a:r>
              <a:rPr lang="en-US" dirty="0"/>
              <a:t>Resident’s wheelchair comes into contact with intact skin so low- or intermediate-level disinfection is appropriate.  If the wheelchair comes into contact with stool and the patient has C. difficile, then a sporicidal agent should be used to clean and disinfect.</a:t>
            </a:r>
          </a:p>
          <a:p>
            <a:pPr marL="174708" indent="-174708" defTabSz="931774">
              <a:buFont typeface="Arial" panose="020B0604020202020204" pitchFamily="34" charset="0"/>
              <a:buChar char="•"/>
              <a:defRPr/>
            </a:pPr>
            <a:r>
              <a:rPr lang="en-US" dirty="0"/>
              <a:t>A laryngoscope blade comes into contact with the mucous membranes of the throat and should be handled as semi-critical and high level disinfection used</a:t>
            </a:r>
          </a:p>
          <a:p>
            <a:pPr marL="174708" indent="-174708" defTabSz="931774">
              <a:buFont typeface="Arial" panose="020B0604020202020204" pitchFamily="34" charset="0"/>
              <a:buChar char="•"/>
              <a:defRPr/>
            </a:pPr>
            <a:r>
              <a:rPr lang="en-US" dirty="0"/>
              <a:t>A ultrasound probe used to check pulses on intact skin should be cleaned then disinfected with a low- or intermediate-level disinfectant.</a:t>
            </a:r>
          </a:p>
          <a:p>
            <a:pPr marL="174708" indent="-174708" defTabSz="931774">
              <a:buFont typeface="Arial" panose="020B0604020202020204" pitchFamily="34" charset="0"/>
              <a:buChar char="•"/>
              <a:defRPr/>
            </a:pPr>
            <a:r>
              <a:rPr lang="en-US" dirty="0"/>
              <a:t>A vaginal ultrasound probe comes into contact with mucous membranes and should be high-level disinfected</a:t>
            </a:r>
          </a:p>
          <a:p>
            <a:pPr marL="174708" indent="-174708" defTabSz="931774">
              <a:buFont typeface="Arial" panose="020B0604020202020204" pitchFamily="34" charset="0"/>
              <a:buChar char="•"/>
              <a:defRPr/>
            </a:pPr>
            <a:r>
              <a:rPr lang="en-US" dirty="0"/>
              <a:t>A bedside commode comes into contact with with intact skin so low- or intermediate-level disinfection is appropriate.  However, if the patient is in isolation for C. difficile, a </a:t>
            </a:r>
            <a:r>
              <a:rPr lang="en-US" dirty="0" err="1"/>
              <a:t>sporicide</a:t>
            </a:r>
            <a:r>
              <a:rPr lang="en-US" dirty="0"/>
              <a:t> should be used.  </a:t>
            </a:r>
          </a:p>
          <a:p>
            <a:pPr marL="174708" indent="-174708" defTabSz="931774">
              <a:buFont typeface="Arial" panose="020B0604020202020204" pitchFamily="34" charset="0"/>
              <a:buChar char="•"/>
              <a:defRPr/>
            </a:pPr>
            <a:r>
              <a:rPr lang="en-US" dirty="0"/>
              <a:t>An IV pole comes in contact with with intact skin, primarily of the healthcare worker, so low- or intermediate-level disinfection is appropriate.  If contamination with a bloodborne pathogen occurs, an intermediate-level disinfectant capable of killing those pathogens should be used.  </a:t>
            </a:r>
          </a:p>
          <a:p>
            <a:pPr marL="174708" indent="-174708" defTabSz="931774">
              <a:buFont typeface="Arial" panose="020B0604020202020204" pitchFamily="34" charset="0"/>
              <a:buChar char="•"/>
              <a:defRPr/>
            </a:pPr>
            <a:r>
              <a:rPr lang="en-US" dirty="0"/>
              <a:t>An electronic thermometer comes into contact with intact skin so low- or intermediate-level disinfection is appropriate.  The probe that enters the patient’s mouth should be covered with a disposable cover and the probe itself should also be disinfected if being used patient to patient</a:t>
            </a:r>
          </a:p>
          <a:p>
            <a:pPr marL="174708" indent="-174708" defTabSz="931774">
              <a:buFont typeface="Arial" panose="020B0604020202020204" pitchFamily="34" charset="0"/>
              <a:buChar char="•"/>
              <a:defRPr/>
            </a:pPr>
            <a:r>
              <a:rPr lang="en-US" dirty="0"/>
              <a:t>Stethoscope used in an isolation room should contact into contact with intact skin so low- or intermediate-level disinfection is appropriate.</a:t>
            </a:r>
          </a:p>
          <a:p>
            <a:pPr marL="174708" indent="-174708" defTabSz="931774">
              <a:buFont typeface="Arial" panose="020B0604020202020204" pitchFamily="34" charset="0"/>
              <a:buChar char="•"/>
              <a:defRPr/>
            </a:pPr>
            <a:r>
              <a:rPr lang="en-US" dirty="0"/>
              <a:t>A stethoscope used in an isolation environment should also come into contact with intact skin and can be disinfected using a low- or intermediate-level disinfectant as the hospital-grade disinfectants are designed to address the pathogens often seen in healthcare settings.  However, items used in isolation environments are often disposable.  If items are deemed as single patient use, they should be discarded and not reused, even if disinfected.  </a:t>
            </a:r>
          </a:p>
          <a:p>
            <a:pPr marL="174708" indent="-174708" defTabSz="931774">
              <a:buFont typeface="Arial" panose="020B0604020202020204" pitchFamily="34" charset="0"/>
              <a:buChar char="•"/>
              <a:defRPr/>
            </a:pPr>
            <a:endParaRPr lang="en-US" dirty="0"/>
          </a:p>
        </p:txBody>
      </p:sp>
      <p:sp>
        <p:nvSpPr>
          <p:cNvPr id="4" name="Slide Number Placeholder 3"/>
          <p:cNvSpPr>
            <a:spLocks noGrp="1"/>
          </p:cNvSpPr>
          <p:nvPr>
            <p:ph type="sldNum" sz="quarter" idx="5"/>
          </p:nvPr>
        </p:nvSpPr>
        <p:spPr/>
        <p:txBody>
          <a:bodyPr/>
          <a:lstStyle/>
          <a:p>
            <a:fld id="{CC157F0B-A6DC-D748-B223-8A41ACA5DC36}" type="slidenum">
              <a:rPr lang="en-US" smtClean="0"/>
              <a:t>29</a:t>
            </a:fld>
            <a:endParaRPr lang="en-US"/>
          </a:p>
        </p:txBody>
      </p:sp>
    </p:spTree>
    <p:extLst>
      <p:ext uri="{BB962C8B-B14F-4D97-AF65-F5344CB8AC3E}">
        <p14:creationId xmlns:p14="http://schemas.microsoft.com/office/powerpoint/2010/main" val="1086055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end of this session, participants will be able to:</a:t>
            </a:r>
          </a:p>
          <a:p>
            <a:pPr lvl="0"/>
            <a:r>
              <a:rPr lang="en-US" dirty="0"/>
              <a:t>1. Define the role reusable medical equipment may have in pathogen transmission</a:t>
            </a:r>
          </a:p>
          <a:p>
            <a:pPr lvl="0"/>
            <a:r>
              <a:rPr lang="en-US" dirty="0"/>
              <a:t>2. Review types of low-and intermediate -level disinfectants used in healthcare settings</a:t>
            </a:r>
          </a:p>
          <a:p>
            <a:pPr lvl="0"/>
            <a:r>
              <a:rPr lang="en-US" dirty="0"/>
              <a:t>3. Describe the Spaulding Classification as a guide for use of cleaning and disinfection approaches relevant to reusable medical equipment</a:t>
            </a:r>
          </a:p>
          <a:p>
            <a:pPr lvl="0"/>
            <a:r>
              <a:rPr lang="en-US" dirty="0"/>
              <a:t>4. Apply knowledge in practice to minimize risk associated with pathogen transmission and reusable medical equipment</a:t>
            </a:r>
          </a:p>
          <a:p>
            <a:endParaRPr lang="en-US" dirty="0"/>
          </a:p>
          <a:p>
            <a:r>
              <a:rPr lang="en-US" dirty="0"/>
              <a:t>As we move though these objectives, we will structure the information into three sections.  First, we will provide basic information that establishes background concepts important when outlining the ‘why’ behind the content.  This is the Pre-Brief section.  The second section will contain simulation examples.  These examples seek to demonstrate application of the content and visually demonstrate the reason it is important for healthcare workers to understand the rationale, or the ‘why’, behind infection prevention measures.  The last section is the De-Brief.  During this last section, participants are guided through discussions that dive deeper into the knowledge application challenges and barriers and help participants take steps enabling them to put knowledge into action that is scalable and transferrable  to various situations and care settings.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3</a:t>
            </a:fld>
            <a:endParaRPr lang="en-US"/>
          </a:p>
        </p:txBody>
      </p:sp>
    </p:spTree>
    <p:extLst>
      <p:ext uri="{BB962C8B-B14F-4D97-AF65-F5344CB8AC3E}">
        <p14:creationId xmlns:p14="http://schemas.microsoft.com/office/powerpoint/2010/main" val="1649097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this learning activity, we have talked about the need to ensure that reusable medical devices and equipment are cleaned and disinfected properly so they are not able to be part of pathogen transmission.  Points to remember include:</a:t>
            </a:r>
          </a:p>
          <a:p>
            <a:pPr lvl="0"/>
            <a:r>
              <a:rPr lang="en-US" dirty="0"/>
              <a:t>Environmental cleaning of reusable medical equipment is a patient safety responsibility of healthcare personnel as germs may contaminate equipment and serve as a vehicle of transmission to other patients.</a:t>
            </a:r>
          </a:p>
          <a:p>
            <a:pPr lvl="0"/>
            <a:r>
              <a:rPr lang="en-US" dirty="0"/>
              <a:t>Equipment should be cleaned and disinfected between patients using an appropriate hospital-grade disinfectant as these germicides are selected to best address the types of organisms identified in healthcare settings.</a:t>
            </a:r>
          </a:p>
          <a:p>
            <a:pPr lvl="0"/>
            <a:r>
              <a:rPr lang="en-US" dirty="0"/>
              <a:t>The Spaulding Classification should be used as a guide for determining how to disinfect equipment thereby enabling consistent and standardized approaches.</a:t>
            </a:r>
          </a:p>
          <a:p>
            <a:pPr lvl="0"/>
            <a:r>
              <a:rPr lang="en-US" dirty="0"/>
              <a:t>Disinfectants should be used according to manufacturer instructions to ensure appropriate dilution, contact time, and use. </a:t>
            </a:r>
          </a:p>
          <a:p>
            <a:pPr lvl="0"/>
            <a:r>
              <a:rPr lang="en-US" dirty="0"/>
              <a:t>Contact time helps ensure microorganisms are exposed to appropriate disinfectants for adequate time to kill and ultimately reduce transmission risk to patients and to healthcare personnel.</a:t>
            </a:r>
          </a:p>
          <a:p>
            <a:r>
              <a:rPr lang="en-US" dirty="0"/>
              <a:t>Thank you for the opportunity to talk about the importance of cleaning and disinfection of reusable medical devices and equipment. </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30</a:t>
            </a:fld>
            <a:endParaRPr lang="en-US"/>
          </a:p>
        </p:txBody>
      </p:sp>
    </p:spTree>
    <p:extLst>
      <p:ext uri="{BB962C8B-B14F-4D97-AF65-F5344CB8AC3E}">
        <p14:creationId xmlns:p14="http://schemas.microsoft.com/office/powerpoint/2010/main" val="830597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D41BA44-DA77-4BC1-ACB6-1A08C98CA9CB}" type="slidenum">
              <a:rPr lang="en-US" smtClean="0"/>
              <a:t>31</a:t>
            </a:fld>
            <a:endParaRPr lang="en-US"/>
          </a:p>
        </p:txBody>
      </p:sp>
    </p:spTree>
    <p:extLst>
      <p:ext uri="{BB962C8B-B14F-4D97-AF65-F5344CB8AC3E}">
        <p14:creationId xmlns:p14="http://schemas.microsoft.com/office/powerpoint/2010/main" val="39849461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D41BA44-DA77-4BC1-ACB6-1A08C98CA9CB}" type="slidenum">
              <a:rPr lang="en-US" smtClean="0"/>
              <a:t>32</a:t>
            </a:fld>
            <a:endParaRPr lang="en-US"/>
          </a:p>
        </p:txBody>
      </p:sp>
    </p:spTree>
    <p:extLst>
      <p:ext uri="{BB962C8B-B14F-4D97-AF65-F5344CB8AC3E}">
        <p14:creationId xmlns:p14="http://schemas.microsoft.com/office/powerpoint/2010/main" val="13096015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D41BA44-DA77-4BC1-ACB6-1A08C98CA9CB}" type="slidenum">
              <a:rPr lang="en-US" smtClean="0"/>
              <a:t>33</a:t>
            </a:fld>
            <a:endParaRPr lang="en-US"/>
          </a:p>
        </p:txBody>
      </p:sp>
    </p:spTree>
    <p:extLst>
      <p:ext uri="{BB962C8B-B14F-4D97-AF65-F5344CB8AC3E}">
        <p14:creationId xmlns:p14="http://schemas.microsoft.com/office/powerpoint/2010/main" val="921403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To set the stage for this discussion, let’s listen to some information provided by Dr. Abby Carlson describing why cleaning and disinfection matter in healthcare.  </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4</a:t>
            </a:fld>
            <a:endParaRPr lang="en-US"/>
          </a:p>
        </p:txBody>
      </p:sp>
    </p:spTree>
    <p:extLst>
      <p:ext uri="{BB962C8B-B14F-4D97-AF65-F5344CB8AC3E}">
        <p14:creationId xmlns:p14="http://schemas.microsoft.com/office/powerpoint/2010/main" val="1813165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When care is provided healthcare workers use a variety of supplies and equipment.  Some items are disposable such as dressing supplies, personal hygiene items, injection supplies, pop-up disinfectant wipes, and some pieces of personal protective equipment.  Those items are used once, then disposed.  However, many items used in healthcare are not disposable.  They are needed to be used on multiple patients, and sometimes items are moved quickly from patient to patient.  Dr. Carlson just talked about these situations and the risks associated with those devices.  The reality is that patient care in almost every setting involves the use of equipment that is not disposable or designed to be used only once with a single patient.  Examples of items that are reused include blood pressure machines, glucose meters, electronic thermometers, infusion pumps, and patient furniture.  Each of those pieces of reusable equipment have a different use and may have different ways of being disinfected.  Nevertheless, it is important that each healthcare worker recognize that anything that is used as part of the care, or contact with a patient, must be cleaned and disinfected before being used on another.</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5</a:t>
            </a:fld>
            <a:endParaRPr lang="en-US"/>
          </a:p>
        </p:txBody>
      </p:sp>
    </p:spTree>
    <p:extLst>
      <p:ext uri="{BB962C8B-B14F-4D97-AF65-F5344CB8AC3E}">
        <p14:creationId xmlns:p14="http://schemas.microsoft.com/office/powerpoint/2010/main" val="3638582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by reviewing some terms.  Cleaning is the removal of visible soil.  This includes organic material such as body </a:t>
            </a:r>
            <a:r>
              <a:rPr lang="en-US" dirty="0" smtClean="0"/>
              <a:t>fluid, </a:t>
            </a:r>
            <a:r>
              <a:rPr lang="en-US" dirty="0"/>
              <a:t>as well as inorganic matter such as dust.  All objects and surfaces in healthcare settings must be regularly cleaned to remove these materials.  Cleaning is accomplished either manually by an individual wiping the surface or items, or it can be done mechanically.  Examples of mechanical cleaning include automatic floor scrubbers used by environmental services workers and instrument washers used in instrument decontamination areas.  Cleaning is done using detergents mixed with water, or enzymatic products also mixed with water.  Detergents often have an agent that helps suspend organic and inorganic material so they can be wiped away.  Enzymatic products help begin a process that dissolves the material so it can also be wiped away.  </a:t>
            </a:r>
          </a:p>
          <a:p>
            <a:r>
              <a:rPr lang="en-US" dirty="0"/>
              <a:t>It is important that cleaning of every item be done prior to disinfection because material left on the surfaces of reusable items may minimize the effectiveness of the disinfectant products.  So, the point to remember is that removal of organic or inorganic material should always be done before disinfection. </a:t>
            </a:r>
          </a:p>
        </p:txBody>
      </p:sp>
      <p:sp>
        <p:nvSpPr>
          <p:cNvPr id="4" name="Slide Number Placeholder 3"/>
          <p:cNvSpPr>
            <a:spLocks noGrp="1"/>
          </p:cNvSpPr>
          <p:nvPr>
            <p:ph type="sldNum" sz="quarter" idx="10"/>
          </p:nvPr>
        </p:nvSpPr>
        <p:spPr/>
        <p:txBody>
          <a:bodyPr/>
          <a:lstStyle/>
          <a:p>
            <a:fld id="{ED41BA44-DA77-4BC1-ACB6-1A08C98CA9CB}" type="slidenum">
              <a:rPr lang="en-US" smtClean="0"/>
              <a:t>6</a:t>
            </a:fld>
            <a:endParaRPr lang="en-US"/>
          </a:p>
        </p:txBody>
      </p:sp>
    </p:spTree>
    <p:extLst>
      <p:ext uri="{BB962C8B-B14F-4D97-AF65-F5344CB8AC3E}">
        <p14:creationId xmlns:p14="http://schemas.microsoft.com/office/powerpoint/2010/main" val="2294945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Once the item has been cleaned, it is then important to eliminate </a:t>
            </a:r>
            <a:r>
              <a:rPr lang="en-US" b="1" dirty="0" smtClean="0"/>
              <a:t>GERMS</a:t>
            </a:r>
            <a:r>
              <a:rPr lang="en-US" dirty="0" smtClean="0"/>
              <a:t> </a:t>
            </a:r>
            <a:r>
              <a:rPr lang="en-US" dirty="0"/>
              <a:t>that may be on that item or surface.  Disinfection is a process that eliminates many </a:t>
            </a:r>
            <a:r>
              <a:rPr lang="en-US" b="1" dirty="0" smtClean="0"/>
              <a:t>GERMS</a:t>
            </a:r>
            <a:r>
              <a:rPr lang="en-US" dirty="0" smtClean="0"/>
              <a:t> </a:t>
            </a:r>
            <a:r>
              <a:rPr lang="en-US" dirty="0"/>
              <a:t>capable of causing illness, but not all of them.  Disinfectants, also </a:t>
            </a:r>
            <a:r>
              <a:rPr lang="en-US" dirty="0" smtClean="0"/>
              <a:t>called </a:t>
            </a:r>
            <a:r>
              <a:rPr lang="en-US" b="1" dirty="0" smtClean="0"/>
              <a:t>GERMICIDES</a:t>
            </a:r>
            <a:r>
              <a:rPr lang="en-US" dirty="0" smtClean="0"/>
              <a:t>, </a:t>
            </a:r>
            <a:r>
              <a:rPr lang="en-US" dirty="0"/>
              <a:t>are chemicals able to kill many of those germs.   Bacterial spores are microorganisms that are more difficult to kill and require special types of germicides, or even sterilization, to kill them.  The Environmental Protection Agency (EPA) is the United States government agency that regulates germicides and uses information from germicide manufacturers to determine what is on the product labels.  In healthcare, we use germicides able to kill the germs commonly seen in healthcare settings.  These are often different from the germs we have in our homes.  Therefore, the germicides used in healthcare are of a higher grade than those used in non-healthcare settings.  The EPA maintains lists of germicides suitable for use in healthcare settings, and these are often called ‘healthcare grade’ or ‘hospital-approved’ germicides.  They are not restricted for use in hospitals, but are appropriate for use in all healthcare settings.  During the COVID-19 pandemic, the EPA provided an updated list of germicides effective against emerging germs.  This list is called ‘List N’ and can be found on the EPA website along with all EPA-registered disinfectants suitable for use in healthcare settings.</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7</a:t>
            </a:fld>
            <a:endParaRPr lang="en-US"/>
          </a:p>
        </p:txBody>
      </p:sp>
    </p:spTree>
    <p:extLst>
      <p:ext uri="{BB962C8B-B14F-4D97-AF65-F5344CB8AC3E}">
        <p14:creationId xmlns:p14="http://schemas.microsoft.com/office/powerpoint/2010/main" val="1245278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When approaching a process for cleaning and disinfection of reusable medical equipment, it is important to have guiding documents that can be used for training and for evaluating practices and processes.  Written policies and procedures should </a:t>
            </a:r>
            <a:r>
              <a:rPr lang="en-US" dirty="0" smtClean="0"/>
              <a:t>include </a:t>
            </a:r>
            <a:r>
              <a:rPr lang="en-US" dirty="0"/>
              <a:t>information about the germicide and instructions for use.  This information is available from the germicide manufacturer.  Using policies and procedures that include ‘how to use’,  and ‘when to use’, help train healthcare personnel so they are familiar with the germicide being used and how to use it on particular reusable items.  Those using disinfectants should be aware of the appropriate product, how to dilute or mix it, and how to apply it to the surface of the item.  Individuals responsible for cleaning and disinfecting reusable items must be aware of the need to clean before disinfecting, then use the right disinfectant and let is sit undisturbed for the contact time noted on the product label.  In addition, proper personal protective equipment, such as gloves, should be worn when applying the disinfectant to the item.  If germicides are mixed, the addition of water to the disinfectant concentrate may result in a splash so the individual mixing the germicide should be prepared to don eye protection during that process.  Some disinfectants may be applied using a spraying device.   Some of those devices may require additional protective equipment including respiratory protection.  </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8</a:t>
            </a:fld>
            <a:endParaRPr lang="en-US"/>
          </a:p>
        </p:txBody>
      </p:sp>
    </p:spTree>
    <p:extLst>
      <p:ext uri="{BB962C8B-B14F-4D97-AF65-F5344CB8AC3E}">
        <p14:creationId xmlns:p14="http://schemas.microsoft.com/office/powerpoint/2010/main" val="3490826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we know the basics, how do we apply this knowledge regarding selection and use of the appropriate disinfectant and disinfectant practices?  First, we need to have written policies and procedures that outline when to use particular germicides and how to use them.  To ensure that everyone is trained consistently, this should be clearly outlined, then those policies and procedures aligned with performance monitoring.  </a:t>
            </a:r>
          </a:p>
          <a:p>
            <a:r>
              <a:rPr lang="en-US" dirty="0"/>
              <a:t>For example, if a germicide requires a contact time of 3 minutes, how can the person performing disinfection know that?  Do they understand that the three minute contact time allows the germicide to work, undisturbed.  If the germicide is applied, then the surface is wiped again disturbing that germicide, then the disinfecting effect may be reduced.  This is why it is important that those disinfecting equipment be aware of the importance of their job.</a:t>
            </a:r>
          </a:p>
          <a:p>
            <a:r>
              <a:rPr lang="en-US" dirty="0"/>
              <a:t>If pop-up wipes are used, they must be wet so they are able to transfer that wet germicide to the surface of the item being disinfected.  Therefore, training and policy should include specific information regarding the importance of keeping containers closed so evaporation is prevented.  </a:t>
            </a:r>
          </a:p>
          <a:p>
            <a:r>
              <a:rPr lang="en-US" dirty="0"/>
              <a:t>It is important to understand the basics so the person performing equipment disinfectant knows why their work is important and why it is important to follow the steps outlined in policies.  It is critical that individuals developing policies and procedures have specific knowledge of germicides and how they work.  </a:t>
            </a:r>
          </a:p>
          <a:p>
            <a:endParaRPr lang="en-US" dirty="0"/>
          </a:p>
        </p:txBody>
      </p:sp>
      <p:sp>
        <p:nvSpPr>
          <p:cNvPr id="4" name="Slide Number Placeholder 3"/>
          <p:cNvSpPr>
            <a:spLocks noGrp="1"/>
          </p:cNvSpPr>
          <p:nvPr>
            <p:ph type="sldNum" sz="quarter" idx="10"/>
          </p:nvPr>
        </p:nvSpPr>
        <p:spPr/>
        <p:txBody>
          <a:bodyPr/>
          <a:lstStyle/>
          <a:p>
            <a:fld id="{ED41BA44-DA77-4BC1-ACB6-1A08C98CA9CB}" type="slidenum">
              <a:rPr lang="en-US" smtClean="0"/>
              <a:t>9</a:t>
            </a:fld>
            <a:endParaRPr lang="en-US"/>
          </a:p>
        </p:txBody>
      </p:sp>
    </p:spTree>
    <p:extLst>
      <p:ext uri="{BB962C8B-B14F-4D97-AF65-F5344CB8AC3E}">
        <p14:creationId xmlns:p14="http://schemas.microsoft.com/office/powerpoint/2010/main" val="2830089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08/01/2024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08/01/2024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08/01/2024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08/01/2024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08/01/2024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08/01/2024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08/01/2024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08/01/2024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08/01/2024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08/01/2024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08/01/2024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08/01/2024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www.epa.gov/pesticide-registration/selected-epa-registered-disinfectant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epa.gov/pesticide-registration/selected-epa-registered-disinfectants"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epa.gov/pesticide-registration/selected-epa-registered-disinfectants"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file:///C:\Users\ahsn449j\Desktop\www.cdc.gov\healthcommunication\Health_Equity.html"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www.ssih.org/About-SSH/About-Simulation" TargetMode="External"/><Relationship Id="rId4" Type="http://schemas.openxmlformats.org/officeDocument/2006/relationships/hyperlink" Target="http://www.cdc.gov/hai/data/portal/progress-report.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cdc.gov/infectioncontrol/guidelines/core-practices/index.html"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cdc.gov/hicpac/pdf/guidelines/Disinfection_Nov_2008.pdf"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s://www.epa.gov/coronavirus/about-list-n-disinfectants-coronavirus-covid-19-0" TargetMode="External"/><Relationship Id="rId4" Type="http://schemas.openxmlformats.org/officeDocument/2006/relationships/hyperlink" Target="https://www.osha.gov/pls/oshaweb/owadisp.show_document?p_id=10051&amp;p_table=STANDARDS"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190" y="787999"/>
            <a:ext cx="10993549" cy="1265569"/>
          </a:xfrm>
        </p:spPr>
        <p:txBody>
          <a:bodyPr>
            <a:noAutofit/>
          </a:bodyPr>
          <a:lstStyle/>
          <a:p>
            <a:r>
              <a:rPr lang="en-US" sz="4000" dirty="0"/>
              <a:t>Cleaning and Disinfection of Reusable Medical Equipment</a:t>
            </a:r>
            <a:endParaRPr lang="en-US" sz="4000" dirty="0">
              <a:solidFill>
                <a:schemeClr val="tx1"/>
              </a:solidFill>
              <a:latin typeface="Calibri Light" panose="020F0302020204030204" pitchFamily="34" charset="0"/>
              <a:cs typeface="Calibri Light" panose="020F0302020204030204" pitchFamily="34" charset="0"/>
            </a:endParaRPr>
          </a:p>
        </p:txBody>
      </p:sp>
      <p:sp>
        <p:nvSpPr>
          <p:cNvPr id="3" name="Subtitle 2"/>
          <p:cNvSpPr>
            <a:spLocks noGrp="1"/>
          </p:cNvSpPr>
          <p:nvPr>
            <p:ph type="subTitle" idx="1"/>
          </p:nvPr>
        </p:nvSpPr>
        <p:spPr>
          <a:xfrm>
            <a:off x="581190" y="2053568"/>
            <a:ext cx="10993549" cy="1032197"/>
          </a:xfrm>
        </p:spPr>
        <p:txBody>
          <a:bodyPr>
            <a:normAutofit/>
          </a:bodyPr>
          <a:lstStyle/>
          <a:p>
            <a:r>
              <a:rPr lang="en-US" sz="2400" b="1" dirty="0" smtClean="0">
                <a:solidFill>
                  <a:schemeClr val="tx1"/>
                </a:solidFill>
                <a:latin typeface="Calibri" panose="020F0502020204030204" pitchFamily="34" charset="0"/>
                <a:cs typeface="Calibri" panose="020F0502020204030204" pitchFamily="34" charset="0"/>
              </a:rPr>
              <a:t>LAUREL ROBINSON DNP APRN FNP-C      </a:t>
            </a:r>
            <a:endParaRPr lang="en-US" dirty="0"/>
          </a:p>
          <a:p>
            <a:r>
              <a:rPr lang="en-US" sz="2400" b="1" dirty="0" smtClean="0">
                <a:solidFill>
                  <a:schemeClr val="tx1"/>
                </a:solidFill>
                <a:latin typeface="Calibri" panose="020F0502020204030204" pitchFamily="34" charset="0"/>
                <a:cs typeface="Calibri" panose="020F0502020204030204" pitchFamily="34" charset="0"/>
              </a:rPr>
              <a:t>Ruth Carrico </a:t>
            </a:r>
            <a:r>
              <a:rPr lang="en-US" sz="2400" b="1" dirty="0" err="1" smtClean="0">
                <a:solidFill>
                  <a:schemeClr val="tx1"/>
                </a:solidFill>
                <a:latin typeface="Calibri" panose="020F0502020204030204" pitchFamily="34" charset="0"/>
                <a:cs typeface="Calibri" panose="020F0502020204030204" pitchFamily="34" charset="0"/>
              </a:rPr>
              <a:t>phd</a:t>
            </a:r>
            <a:r>
              <a:rPr lang="en-US" sz="2400" b="1" dirty="0" smtClean="0">
                <a:solidFill>
                  <a:schemeClr val="tx1"/>
                </a:solidFill>
                <a:latin typeface="Calibri" panose="020F0502020204030204" pitchFamily="34" charset="0"/>
                <a:cs typeface="Calibri" panose="020F0502020204030204" pitchFamily="34" charset="0"/>
              </a:rPr>
              <a:t> </a:t>
            </a:r>
            <a:r>
              <a:rPr lang="en-US" sz="2400" b="1" dirty="0" err="1" smtClean="0">
                <a:solidFill>
                  <a:schemeClr val="tx1"/>
                </a:solidFill>
                <a:latin typeface="Calibri" panose="020F0502020204030204" pitchFamily="34" charset="0"/>
                <a:cs typeface="Calibri" panose="020F0502020204030204" pitchFamily="34" charset="0"/>
              </a:rPr>
              <a:t>dnp</a:t>
            </a:r>
            <a:r>
              <a:rPr lang="en-US" sz="2400" b="1" dirty="0" smtClean="0">
                <a:solidFill>
                  <a:schemeClr val="tx1"/>
                </a:solidFill>
                <a:latin typeface="Calibri" panose="020F0502020204030204" pitchFamily="34" charset="0"/>
                <a:cs typeface="Calibri" panose="020F0502020204030204" pitchFamily="34" charset="0"/>
              </a:rPr>
              <a:t> </a:t>
            </a:r>
            <a:r>
              <a:rPr lang="en-US" sz="2400" b="1" dirty="0" err="1" smtClean="0">
                <a:solidFill>
                  <a:schemeClr val="tx1"/>
                </a:solidFill>
                <a:latin typeface="Calibri" panose="020F0502020204030204" pitchFamily="34" charset="0"/>
                <a:cs typeface="Calibri" panose="020F0502020204030204" pitchFamily="34" charset="0"/>
              </a:rPr>
              <a:t>aprn</a:t>
            </a:r>
            <a:r>
              <a:rPr lang="en-US" sz="2400" b="1" dirty="0" smtClean="0">
                <a:solidFill>
                  <a:schemeClr val="tx1"/>
                </a:solidFill>
                <a:latin typeface="Calibri" panose="020F0502020204030204" pitchFamily="34" charset="0"/>
                <a:cs typeface="Calibri" panose="020F0502020204030204" pitchFamily="34" charset="0"/>
              </a:rPr>
              <a:t> </a:t>
            </a:r>
            <a:r>
              <a:rPr lang="en-US" sz="2400" b="1" dirty="0" err="1" smtClean="0">
                <a:solidFill>
                  <a:schemeClr val="tx1"/>
                </a:solidFill>
                <a:latin typeface="Calibri" panose="020F0502020204030204" pitchFamily="34" charset="0"/>
                <a:cs typeface="Calibri" panose="020F0502020204030204" pitchFamily="34" charset="0"/>
              </a:rPr>
              <a:t>cic</a:t>
            </a:r>
            <a:r>
              <a:rPr lang="en-US" sz="2400" b="1" dirty="0" smtClean="0">
                <a:solidFill>
                  <a:schemeClr val="tx1"/>
                </a:solidFill>
                <a:latin typeface="Calibri" panose="020F0502020204030204" pitchFamily="34" charset="0"/>
                <a:cs typeface="Calibri" panose="020F0502020204030204" pitchFamily="34" charset="0"/>
              </a:rPr>
              <a:t> </a:t>
            </a:r>
            <a:r>
              <a:rPr lang="en-US" sz="2400" b="1" dirty="0" err="1" smtClean="0">
                <a:solidFill>
                  <a:schemeClr val="tx1"/>
                </a:solidFill>
                <a:latin typeface="Calibri" panose="020F0502020204030204" pitchFamily="34" charset="0"/>
                <a:cs typeface="Calibri" panose="020F0502020204030204" pitchFamily="34" charset="0"/>
              </a:rPr>
              <a:t>fshea</a:t>
            </a:r>
            <a:r>
              <a:rPr lang="en-US" sz="2400" b="1" dirty="0" smtClean="0">
                <a:solidFill>
                  <a:schemeClr val="tx1"/>
                </a:solidFill>
                <a:latin typeface="Calibri" panose="020F0502020204030204" pitchFamily="34" charset="0"/>
                <a:cs typeface="Calibri" panose="020F0502020204030204" pitchFamily="34" charset="0"/>
              </a:rPr>
              <a:t> </a:t>
            </a:r>
            <a:r>
              <a:rPr lang="en-US" sz="2400" b="1" dirty="0" err="1" smtClean="0">
                <a:solidFill>
                  <a:schemeClr val="tx1"/>
                </a:solidFill>
                <a:latin typeface="Calibri" panose="020F0502020204030204" pitchFamily="34" charset="0"/>
                <a:cs typeface="Calibri" panose="020F0502020204030204" pitchFamily="34" charset="0"/>
              </a:rPr>
              <a:t>fnap</a:t>
            </a:r>
            <a:r>
              <a:rPr lang="en-US" sz="2400" b="1" dirty="0" smtClean="0">
                <a:solidFill>
                  <a:schemeClr val="tx1"/>
                </a:solidFill>
                <a:latin typeface="Calibri" panose="020F0502020204030204" pitchFamily="34" charset="0"/>
                <a:cs typeface="Calibri" panose="020F0502020204030204" pitchFamily="34" charset="0"/>
              </a:rPr>
              <a:t> </a:t>
            </a:r>
            <a:r>
              <a:rPr lang="en-US" sz="2400" b="1" dirty="0" err="1" smtClean="0">
                <a:solidFill>
                  <a:schemeClr val="tx1"/>
                </a:solidFill>
                <a:latin typeface="Calibri" panose="020F0502020204030204" pitchFamily="34" charset="0"/>
                <a:cs typeface="Calibri" panose="020F0502020204030204" pitchFamily="34" charset="0"/>
              </a:rPr>
              <a:t>faan</a:t>
            </a:r>
            <a:endParaRPr lang="en-US" sz="2400" b="1" dirty="0" smtClean="0">
              <a:solidFill>
                <a:schemeClr val="tx1"/>
              </a:solidFill>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stretch>
            <a:fillRect/>
          </a:stretch>
        </p:blipFill>
        <p:spPr>
          <a:xfrm>
            <a:off x="581190" y="3527641"/>
            <a:ext cx="10993549" cy="2504525"/>
          </a:xfrm>
          <a:prstGeom prst="rect">
            <a:avLst/>
          </a:prstGeom>
        </p:spPr>
      </p:pic>
    </p:spTree>
    <p:extLst>
      <p:ext uri="{BB962C8B-B14F-4D97-AF65-F5344CB8AC3E}">
        <p14:creationId xmlns:p14="http://schemas.microsoft.com/office/powerpoint/2010/main" val="19177723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B9913C1-2727-FB4E-8A03-DD93ABE3CDC3}"/>
              </a:ext>
            </a:extLst>
          </p:cNvPr>
          <p:cNvGraphicFramePr>
            <a:graphicFrameLocks noGrp="1"/>
          </p:cNvGraphicFramePr>
          <p:nvPr>
            <p:extLst>
              <p:ext uri="{D42A27DB-BD31-4B8C-83A1-F6EECF244321}">
                <p14:modId xmlns:p14="http://schemas.microsoft.com/office/powerpoint/2010/main" val="2344232455"/>
              </p:ext>
            </p:extLst>
          </p:nvPr>
        </p:nvGraphicFramePr>
        <p:xfrm>
          <a:off x="373950" y="1715579"/>
          <a:ext cx="11505060" cy="4712056"/>
        </p:xfrm>
        <a:graphic>
          <a:graphicData uri="http://schemas.openxmlformats.org/drawingml/2006/table">
            <a:tbl>
              <a:tblPr>
                <a:tableStyleId>{5C22544A-7EE6-4342-B048-85BDC9FD1C3A}</a:tableStyleId>
              </a:tblPr>
              <a:tblGrid>
                <a:gridCol w="1688818">
                  <a:extLst>
                    <a:ext uri="{9D8B030D-6E8A-4147-A177-3AD203B41FA5}">
                      <a16:colId xmlns:a16="http://schemas.microsoft.com/office/drawing/2014/main" val="1229911811"/>
                    </a:ext>
                  </a:extLst>
                </a:gridCol>
                <a:gridCol w="2087565">
                  <a:extLst>
                    <a:ext uri="{9D8B030D-6E8A-4147-A177-3AD203B41FA5}">
                      <a16:colId xmlns:a16="http://schemas.microsoft.com/office/drawing/2014/main" val="3080368042"/>
                    </a:ext>
                  </a:extLst>
                </a:gridCol>
                <a:gridCol w="2005470">
                  <a:extLst>
                    <a:ext uri="{9D8B030D-6E8A-4147-A177-3AD203B41FA5}">
                      <a16:colId xmlns:a16="http://schemas.microsoft.com/office/drawing/2014/main" val="2847465627"/>
                    </a:ext>
                  </a:extLst>
                </a:gridCol>
                <a:gridCol w="3799836">
                  <a:extLst>
                    <a:ext uri="{9D8B030D-6E8A-4147-A177-3AD203B41FA5}">
                      <a16:colId xmlns:a16="http://schemas.microsoft.com/office/drawing/2014/main" val="1165102930"/>
                    </a:ext>
                  </a:extLst>
                </a:gridCol>
                <a:gridCol w="1923371">
                  <a:extLst>
                    <a:ext uri="{9D8B030D-6E8A-4147-A177-3AD203B41FA5}">
                      <a16:colId xmlns:a16="http://schemas.microsoft.com/office/drawing/2014/main" val="3765630961"/>
                    </a:ext>
                  </a:extLst>
                </a:gridCol>
              </a:tblGrid>
              <a:tr h="355192">
                <a:tc>
                  <a:txBody>
                    <a:bodyPr/>
                    <a:lstStyle/>
                    <a:p>
                      <a:pPr marL="0" marR="0" algn="ctr">
                        <a:lnSpc>
                          <a:spcPct val="130000"/>
                        </a:lnSpc>
                        <a:spcBef>
                          <a:spcPts val="500"/>
                        </a:spcBef>
                        <a:spcAft>
                          <a:spcPts val="500"/>
                        </a:spcAft>
                      </a:pPr>
                      <a:r>
                        <a:rPr lang="en-US" sz="2000" b="1" dirty="0">
                          <a:effectLst/>
                        </a:rPr>
                        <a:t>Level of Risk to Patient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Definition</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Descriptive Application</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Examples</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Disinfection Method</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extLst>
                  <a:ext uri="{0D108BD9-81ED-4DB2-BD59-A6C34878D82A}">
                    <a16:rowId xmlns:a16="http://schemas.microsoft.com/office/drawing/2014/main" val="852149664"/>
                  </a:ext>
                </a:extLst>
              </a:tr>
              <a:tr h="1724904">
                <a:tc>
                  <a:txBody>
                    <a:bodyPr/>
                    <a:lstStyle/>
                    <a:p>
                      <a:pPr marL="0" marR="0" algn="ctr">
                        <a:lnSpc>
                          <a:spcPct val="130000"/>
                        </a:lnSpc>
                        <a:spcBef>
                          <a:spcPts val="500"/>
                        </a:spcBef>
                        <a:spcAft>
                          <a:spcPts val="500"/>
                        </a:spcAft>
                      </a:pPr>
                      <a:r>
                        <a:rPr lang="en-US" sz="2000" b="1" dirty="0">
                          <a:effectLst/>
                        </a:rPr>
                        <a:t>Non-Critical</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nSpc>
                          <a:spcPct val="130000"/>
                        </a:lnSpc>
                        <a:spcBef>
                          <a:spcPts val="500"/>
                        </a:spcBef>
                        <a:spcAft>
                          <a:spcPts val="500"/>
                        </a:spcAft>
                      </a:pPr>
                      <a:r>
                        <a:rPr lang="en-US" sz="2000" dirty="0">
                          <a:effectLst/>
                        </a:rPr>
                        <a:t>Device only contacts intact, healthy skin</a:t>
                      </a:r>
                    </a:p>
                    <a:p>
                      <a:pPr marL="0" marR="0">
                        <a:lnSpc>
                          <a:spcPct val="130000"/>
                        </a:lnSpc>
                        <a:spcBef>
                          <a:spcPts val="500"/>
                        </a:spcBef>
                        <a:spcAft>
                          <a:spcPts val="500"/>
                        </a:spcAft>
                      </a:pPr>
                      <a:r>
                        <a:rPr lang="en-US" sz="2000" dirty="0">
                          <a:effectLst/>
                        </a:rPr>
                        <a:t>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nSpc>
                          <a:spcPct val="130000"/>
                        </a:lnSpc>
                        <a:spcBef>
                          <a:spcPts val="500"/>
                        </a:spcBef>
                        <a:spcAft>
                          <a:spcPts val="500"/>
                        </a:spcAft>
                      </a:pPr>
                      <a:r>
                        <a:rPr lang="en-US" sz="2000" dirty="0">
                          <a:effectLst/>
                        </a:rPr>
                        <a:t>Items that do not make contact with the patient or, if they do, only with intact skin.</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203200" marR="0" indent="-101600">
                        <a:lnSpc>
                          <a:spcPct val="130000"/>
                        </a:lnSpc>
                        <a:spcBef>
                          <a:spcPts val="500"/>
                        </a:spcBef>
                        <a:spcAft>
                          <a:spcPts val="500"/>
                        </a:spcAft>
                      </a:pPr>
                      <a:r>
                        <a:rPr lang="en-US" sz="2000" dirty="0">
                          <a:effectLst/>
                        </a:rPr>
                        <a:t>·  Stethoscope</a:t>
                      </a:r>
                    </a:p>
                    <a:p>
                      <a:pPr marL="203200" marR="0" indent="-101600">
                        <a:lnSpc>
                          <a:spcPct val="130000"/>
                        </a:lnSpc>
                        <a:spcBef>
                          <a:spcPts val="500"/>
                        </a:spcBef>
                        <a:spcAft>
                          <a:spcPts val="500"/>
                        </a:spcAft>
                      </a:pPr>
                      <a:r>
                        <a:rPr lang="en-US" sz="2000" dirty="0">
                          <a:effectLst/>
                        </a:rPr>
                        <a:t>·  Scanning thermometer</a:t>
                      </a:r>
                    </a:p>
                    <a:p>
                      <a:pPr marL="203200" marR="0" indent="-101600">
                        <a:lnSpc>
                          <a:spcPct val="130000"/>
                        </a:lnSpc>
                        <a:spcBef>
                          <a:spcPts val="500"/>
                        </a:spcBef>
                        <a:spcAft>
                          <a:spcPts val="500"/>
                        </a:spcAft>
                      </a:pPr>
                      <a:r>
                        <a:rPr lang="en-US" sz="2000" dirty="0">
                          <a:effectLst/>
                        </a:rPr>
                        <a:t>·  Scanning ultrasound probe</a:t>
                      </a:r>
                    </a:p>
                    <a:p>
                      <a:pPr marL="203200" marR="0" indent="-101600">
                        <a:lnSpc>
                          <a:spcPct val="130000"/>
                        </a:lnSpc>
                        <a:spcBef>
                          <a:spcPts val="500"/>
                        </a:spcBef>
                        <a:spcAft>
                          <a:spcPts val="500"/>
                        </a:spcAft>
                      </a:pPr>
                      <a:r>
                        <a:rPr lang="en-US" sz="2000" dirty="0">
                          <a:effectLst/>
                        </a:rPr>
                        <a:t>·  Glucose meter (not the lancing device that pierces the skin and is disposable)</a:t>
                      </a:r>
                    </a:p>
                    <a:p>
                      <a:pPr marL="203200" marR="0" indent="-101600">
                        <a:lnSpc>
                          <a:spcPct val="130000"/>
                        </a:lnSpc>
                        <a:spcBef>
                          <a:spcPts val="500"/>
                        </a:spcBef>
                        <a:spcAft>
                          <a:spcPts val="500"/>
                        </a:spcAft>
                      </a:pPr>
                      <a:r>
                        <a:rPr lang="en-US" sz="2000" dirty="0">
                          <a:effectLst/>
                        </a:rPr>
                        <a:t>·  Blood pressure cuff</a:t>
                      </a:r>
                    </a:p>
                    <a:p>
                      <a:pPr marL="203200" marR="0" indent="-101600">
                        <a:lnSpc>
                          <a:spcPct val="130000"/>
                        </a:lnSpc>
                        <a:spcBef>
                          <a:spcPts val="500"/>
                        </a:spcBef>
                        <a:spcAft>
                          <a:spcPts val="500"/>
                        </a:spcAft>
                      </a:pPr>
                      <a:r>
                        <a:rPr lang="en-US" sz="2000" dirty="0">
                          <a:effectLst/>
                        </a:rPr>
                        <a:t>·  Patient furniture</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nSpc>
                          <a:spcPct val="130000"/>
                        </a:lnSpc>
                        <a:spcBef>
                          <a:spcPts val="500"/>
                        </a:spcBef>
                        <a:spcAft>
                          <a:spcPts val="500"/>
                        </a:spcAft>
                      </a:pPr>
                      <a:r>
                        <a:rPr lang="en-US" sz="2000" dirty="0" smtClean="0">
                          <a:effectLst/>
                        </a:rPr>
                        <a:t>Low-Level </a:t>
                      </a:r>
                      <a:r>
                        <a:rPr lang="en-US" sz="2000" dirty="0">
                          <a:effectLst/>
                        </a:rPr>
                        <a:t>Disinfection (LLD) using an  </a:t>
                      </a:r>
                      <a:r>
                        <a:rPr lang="en-US" sz="2000" dirty="0" smtClean="0">
                          <a:effectLst/>
                        </a:rPr>
                        <a:t>intermediate-level </a:t>
                      </a:r>
                      <a:r>
                        <a:rPr lang="en-US" sz="2000" dirty="0">
                          <a:effectLst/>
                        </a:rPr>
                        <a:t>disinfectant (ILD) products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extLst>
                  <a:ext uri="{0D108BD9-81ED-4DB2-BD59-A6C34878D82A}">
                    <a16:rowId xmlns:a16="http://schemas.microsoft.com/office/drawing/2014/main" val="740891090"/>
                  </a:ext>
                </a:extLst>
              </a:tr>
            </a:tbl>
          </a:graphicData>
        </a:graphic>
      </p:graphicFrame>
      <p:sp>
        <p:nvSpPr>
          <p:cNvPr id="6" name="Title 5">
            <a:extLst>
              <a:ext uri="{FF2B5EF4-FFF2-40B4-BE49-F238E27FC236}">
                <a16:creationId xmlns:a16="http://schemas.microsoft.com/office/drawing/2014/main" id="{0B3775C4-E59F-0949-BC29-A9881A97D057}"/>
              </a:ext>
            </a:extLst>
          </p:cNvPr>
          <p:cNvSpPr>
            <a:spLocks noGrp="1"/>
          </p:cNvSpPr>
          <p:nvPr>
            <p:ph type="title"/>
          </p:nvPr>
        </p:nvSpPr>
        <p:spPr>
          <a:xfrm>
            <a:off x="1097280" y="286603"/>
            <a:ext cx="10058400" cy="1078173"/>
          </a:xfrm>
        </p:spPr>
        <p:txBody>
          <a:bodyPr>
            <a:normAutofit/>
          </a:bodyPr>
          <a:lstStyle/>
          <a:p>
            <a:pPr algn="ctr"/>
            <a:r>
              <a:rPr lang="en-US" sz="4000" dirty="0"/>
              <a:t>SPAULDING CLASSIFICATION</a:t>
            </a:r>
          </a:p>
        </p:txBody>
      </p:sp>
      <p:sp>
        <p:nvSpPr>
          <p:cNvPr id="4" name="TextBox 3"/>
          <p:cNvSpPr txBox="1"/>
          <p:nvPr/>
        </p:nvSpPr>
        <p:spPr>
          <a:xfrm>
            <a:off x="2992979" y="6427635"/>
            <a:ext cx="8383857" cy="338554"/>
          </a:xfrm>
          <a:prstGeom prst="rect">
            <a:avLst/>
          </a:prstGeom>
          <a:noFill/>
        </p:spPr>
        <p:txBody>
          <a:bodyPr wrap="square" rtlCol="0">
            <a:spAutoFit/>
          </a:bodyPr>
          <a:lstStyle/>
          <a:p>
            <a:r>
              <a:rPr lang="en-US" sz="1600" dirty="0" smtClean="0"/>
              <a:t>Spaulding, 1968.  Chemical Disinfection of Medical and Surgical Materials</a:t>
            </a:r>
            <a:endParaRPr lang="en-US" sz="1600" dirty="0"/>
          </a:p>
        </p:txBody>
      </p:sp>
    </p:spTree>
    <p:extLst>
      <p:ext uri="{BB962C8B-B14F-4D97-AF65-F5344CB8AC3E}">
        <p14:creationId xmlns:p14="http://schemas.microsoft.com/office/powerpoint/2010/main" val="804244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B9913C1-2727-FB4E-8A03-DD93ABE3CDC3}"/>
              </a:ext>
            </a:extLst>
          </p:cNvPr>
          <p:cNvGraphicFramePr>
            <a:graphicFrameLocks noGrp="1"/>
          </p:cNvGraphicFramePr>
          <p:nvPr>
            <p:extLst>
              <p:ext uri="{D42A27DB-BD31-4B8C-83A1-F6EECF244321}">
                <p14:modId xmlns:p14="http://schemas.microsoft.com/office/powerpoint/2010/main" val="536230264"/>
              </p:ext>
            </p:extLst>
          </p:nvPr>
        </p:nvGraphicFramePr>
        <p:xfrm>
          <a:off x="373950" y="2035219"/>
          <a:ext cx="11505060" cy="4146728"/>
        </p:xfrm>
        <a:graphic>
          <a:graphicData uri="http://schemas.openxmlformats.org/drawingml/2006/table">
            <a:tbl>
              <a:tblPr>
                <a:tableStyleId>{5C22544A-7EE6-4342-B048-85BDC9FD1C3A}</a:tableStyleId>
              </a:tblPr>
              <a:tblGrid>
                <a:gridCol w="1688818">
                  <a:extLst>
                    <a:ext uri="{9D8B030D-6E8A-4147-A177-3AD203B41FA5}">
                      <a16:colId xmlns:a16="http://schemas.microsoft.com/office/drawing/2014/main" val="1229911811"/>
                    </a:ext>
                  </a:extLst>
                </a:gridCol>
                <a:gridCol w="1891802">
                  <a:extLst>
                    <a:ext uri="{9D8B030D-6E8A-4147-A177-3AD203B41FA5}">
                      <a16:colId xmlns:a16="http://schemas.microsoft.com/office/drawing/2014/main" val="3080368042"/>
                    </a:ext>
                  </a:extLst>
                </a:gridCol>
                <a:gridCol w="2201233">
                  <a:extLst>
                    <a:ext uri="{9D8B030D-6E8A-4147-A177-3AD203B41FA5}">
                      <a16:colId xmlns:a16="http://schemas.microsoft.com/office/drawing/2014/main" val="2847465627"/>
                    </a:ext>
                  </a:extLst>
                </a:gridCol>
                <a:gridCol w="3799836">
                  <a:extLst>
                    <a:ext uri="{9D8B030D-6E8A-4147-A177-3AD203B41FA5}">
                      <a16:colId xmlns:a16="http://schemas.microsoft.com/office/drawing/2014/main" val="1165102930"/>
                    </a:ext>
                  </a:extLst>
                </a:gridCol>
                <a:gridCol w="1923371">
                  <a:extLst>
                    <a:ext uri="{9D8B030D-6E8A-4147-A177-3AD203B41FA5}">
                      <a16:colId xmlns:a16="http://schemas.microsoft.com/office/drawing/2014/main" val="3765630961"/>
                    </a:ext>
                  </a:extLst>
                </a:gridCol>
              </a:tblGrid>
              <a:tr h="355192">
                <a:tc>
                  <a:txBody>
                    <a:bodyPr/>
                    <a:lstStyle/>
                    <a:p>
                      <a:pPr marL="0" marR="0" algn="ctr">
                        <a:lnSpc>
                          <a:spcPct val="130000"/>
                        </a:lnSpc>
                        <a:spcBef>
                          <a:spcPts val="500"/>
                        </a:spcBef>
                        <a:spcAft>
                          <a:spcPts val="500"/>
                        </a:spcAft>
                      </a:pPr>
                      <a:r>
                        <a:rPr lang="en-US" sz="2000" b="1" dirty="0">
                          <a:effectLst/>
                        </a:rPr>
                        <a:t>Level of Risk to Patient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Definition</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Descriptive Application</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Examples</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Disinfection Method</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extLst>
                  <a:ext uri="{0D108BD9-81ED-4DB2-BD59-A6C34878D82A}">
                    <a16:rowId xmlns:a16="http://schemas.microsoft.com/office/drawing/2014/main" val="852149664"/>
                  </a:ext>
                </a:extLst>
              </a:tr>
              <a:tr h="1724904">
                <a:tc>
                  <a:txBody>
                    <a:bodyPr/>
                    <a:lstStyle/>
                    <a:p>
                      <a:pPr marL="0" marR="0" algn="ctr">
                        <a:lnSpc>
                          <a:spcPct val="130000"/>
                        </a:lnSpc>
                        <a:spcBef>
                          <a:spcPts val="500"/>
                        </a:spcBef>
                        <a:spcAft>
                          <a:spcPts val="500"/>
                        </a:spcAft>
                      </a:pPr>
                      <a:r>
                        <a:rPr lang="en-US" sz="2000" b="1">
                          <a:effectLst/>
                          <a:latin typeface="Calibri" panose="020F0502020204030204" pitchFamily="34" charset="0"/>
                          <a:ea typeface="Times New Roman" panose="02020603050405020304" pitchFamily="18" charset="0"/>
                          <a:cs typeface="Calibri" panose="020F0502020204030204" pitchFamily="34" charset="0"/>
                        </a:rPr>
                        <a:t>Semi-Critical</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nSpc>
                          <a:spcPct val="130000"/>
                        </a:lnSpc>
                        <a:spcBef>
                          <a:spcPts val="500"/>
                        </a:spcBef>
                        <a:spcAft>
                          <a:spcPts val="500"/>
                        </a:spcAft>
                      </a:pPr>
                      <a:r>
                        <a:rPr lang="en-US" sz="2000" dirty="0">
                          <a:effectLst/>
                          <a:latin typeface="Calibri" panose="020F0502020204030204" pitchFamily="34" charset="0"/>
                          <a:ea typeface="Times New Roman" panose="02020603050405020304" pitchFamily="18" charset="0"/>
                          <a:cs typeface="Calibri" panose="020F0502020204030204" pitchFamily="34" charset="0"/>
                        </a:rPr>
                        <a:t>Device contacts mucous membranes or non-intact skin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nSpc>
                          <a:spcPct val="130000"/>
                        </a:lnSpc>
                        <a:spcBef>
                          <a:spcPts val="500"/>
                        </a:spcBef>
                        <a:spcAft>
                          <a:spcPts val="500"/>
                        </a:spcAft>
                      </a:pPr>
                      <a:r>
                        <a:rPr lang="en-US" sz="2000" dirty="0">
                          <a:effectLst/>
                          <a:latin typeface="Calibri" panose="020F0502020204030204" pitchFamily="34" charset="0"/>
                          <a:ea typeface="Times New Roman" panose="02020603050405020304" pitchFamily="18" charset="0"/>
                          <a:cs typeface="Calibri" panose="020F0502020204030204" pitchFamily="34" charset="0"/>
                        </a:rPr>
                        <a:t>Items making direct contact with mucous membranes, but the tissues are intact and therefore constitute barriers to infection.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203200" marR="0" indent="-101600">
                        <a:lnSpc>
                          <a:spcPct val="130000"/>
                        </a:lnSpc>
                        <a:spcBef>
                          <a:spcPts val="500"/>
                        </a:spcBef>
                        <a:spcAft>
                          <a:spcPts val="500"/>
                        </a:spcAft>
                      </a:pPr>
                      <a:r>
                        <a:rPr lang="en-US" sz="2000">
                          <a:effectLst/>
                          <a:latin typeface="Calibri" panose="020F0502020204030204" pitchFamily="34" charset="0"/>
                          <a:ea typeface="Times New Roman" panose="02020603050405020304" pitchFamily="18" charset="0"/>
                          <a:cs typeface="Calibri" panose="020F0502020204030204" pitchFamily="34" charset="0"/>
                        </a:rPr>
                        <a:t>·  Laryngoscope blade</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p>
                      <a:pPr marL="203200" marR="0" indent="-101600">
                        <a:lnSpc>
                          <a:spcPct val="130000"/>
                        </a:lnSpc>
                        <a:spcBef>
                          <a:spcPts val="500"/>
                        </a:spcBef>
                        <a:spcAft>
                          <a:spcPts val="500"/>
                        </a:spcAft>
                      </a:pPr>
                      <a:r>
                        <a:rPr lang="en-US" sz="2000">
                          <a:effectLst/>
                          <a:latin typeface="Calibri" panose="020F0502020204030204" pitchFamily="34" charset="0"/>
                          <a:ea typeface="Times New Roman" panose="02020603050405020304" pitchFamily="18" charset="0"/>
                          <a:cs typeface="Calibri" panose="020F0502020204030204" pitchFamily="34" charset="0"/>
                        </a:rPr>
                        <a:t>·  Flexible endoscope</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p>
                      <a:pPr marL="203200" marR="0" indent="-101600">
                        <a:lnSpc>
                          <a:spcPct val="130000"/>
                        </a:lnSpc>
                        <a:spcBef>
                          <a:spcPts val="500"/>
                        </a:spcBef>
                        <a:spcAft>
                          <a:spcPts val="500"/>
                        </a:spcAft>
                      </a:pPr>
                      <a:r>
                        <a:rPr lang="en-US" sz="2000">
                          <a:effectLst/>
                          <a:latin typeface="Calibri" panose="020F0502020204030204" pitchFamily="34" charset="0"/>
                          <a:ea typeface="Times New Roman" panose="02020603050405020304" pitchFamily="18" charset="0"/>
                          <a:cs typeface="Calibri" panose="020F0502020204030204" pitchFamily="34" charset="0"/>
                        </a:rPr>
                        <a:t>·  Endovaginal ultrasound probe</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nSpc>
                          <a:spcPct val="130000"/>
                        </a:lnSpc>
                        <a:spcBef>
                          <a:spcPts val="500"/>
                        </a:spcBef>
                        <a:spcAft>
                          <a:spcPts val="500"/>
                        </a:spcAft>
                      </a:pPr>
                      <a:r>
                        <a:rPr lang="en-US" sz="2000" dirty="0" smtClean="0">
                          <a:effectLst/>
                          <a:latin typeface="Calibri" panose="020F0502020204030204" pitchFamily="34" charset="0"/>
                          <a:ea typeface="Times New Roman" panose="02020603050405020304" pitchFamily="18" charset="0"/>
                          <a:cs typeface="Calibri" panose="020F0502020204030204" pitchFamily="34" charset="0"/>
                        </a:rPr>
                        <a:t>High-Level </a:t>
                      </a:r>
                      <a:r>
                        <a:rPr lang="en-US" sz="2000" dirty="0">
                          <a:effectLst/>
                          <a:latin typeface="Calibri" panose="020F0502020204030204" pitchFamily="34" charset="0"/>
                          <a:ea typeface="Times New Roman" panose="02020603050405020304" pitchFamily="18" charset="0"/>
                          <a:cs typeface="Calibri" panose="020F0502020204030204" pitchFamily="34" charset="0"/>
                        </a:rPr>
                        <a:t>Disinfection (HLD)</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0" marR="63500" marT="63500" marB="63500"/>
                </a:tc>
                <a:extLst>
                  <a:ext uri="{0D108BD9-81ED-4DB2-BD59-A6C34878D82A}">
                    <a16:rowId xmlns:a16="http://schemas.microsoft.com/office/drawing/2014/main" val="740891090"/>
                  </a:ext>
                </a:extLst>
              </a:tr>
            </a:tbl>
          </a:graphicData>
        </a:graphic>
      </p:graphicFrame>
      <p:sp>
        <p:nvSpPr>
          <p:cNvPr id="6" name="Title 5">
            <a:extLst>
              <a:ext uri="{FF2B5EF4-FFF2-40B4-BE49-F238E27FC236}">
                <a16:creationId xmlns:a16="http://schemas.microsoft.com/office/drawing/2014/main" id="{0B3775C4-E59F-0949-BC29-A9881A97D057}"/>
              </a:ext>
            </a:extLst>
          </p:cNvPr>
          <p:cNvSpPr>
            <a:spLocks noGrp="1"/>
          </p:cNvSpPr>
          <p:nvPr>
            <p:ph type="title"/>
          </p:nvPr>
        </p:nvSpPr>
        <p:spPr>
          <a:xfrm>
            <a:off x="1097280" y="286603"/>
            <a:ext cx="10058400" cy="1078173"/>
          </a:xfrm>
        </p:spPr>
        <p:txBody>
          <a:bodyPr>
            <a:normAutofit/>
          </a:bodyPr>
          <a:lstStyle/>
          <a:p>
            <a:pPr algn="ctr"/>
            <a:r>
              <a:rPr lang="en-US" sz="4000" dirty="0"/>
              <a:t>SPAULDING CLASSIFICATION</a:t>
            </a:r>
          </a:p>
        </p:txBody>
      </p:sp>
      <p:sp>
        <p:nvSpPr>
          <p:cNvPr id="4" name="TextBox 3"/>
          <p:cNvSpPr txBox="1"/>
          <p:nvPr/>
        </p:nvSpPr>
        <p:spPr>
          <a:xfrm>
            <a:off x="2899414" y="6181947"/>
            <a:ext cx="8256266" cy="338554"/>
          </a:xfrm>
          <a:prstGeom prst="rect">
            <a:avLst/>
          </a:prstGeom>
          <a:noFill/>
        </p:spPr>
        <p:txBody>
          <a:bodyPr wrap="square" rtlCol="0">
            <a:spAutoFit/>
          </a:bodyPr>
          <a:lstStyle/>
          <a:p>
            <a:r>
              <a:rPr lang="en-US" sz="1600" dirty="0" smtClean="0"/>
              <a:t>Spaulding, 1968.  Chemical Disinfection of Medical and Surgical Materials</a:t>
            </a:r>
            <a:endParaRPr lang="en-US" sz="1600" dirty="0"/>
          </a:p>
        </p:txBody>
      </p:sp>
    </p:spTree>
    <p:extLst>
      <p:ext uri="{BB962C8B-B14F-4D97-AF65-F5344CB8AC3E}">
        <p14:creationId xmlns:p14="http://schemas.microsoft.com/office/powerpoint/2010/main" val="17158714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B9913C1-2727-FB4E-8A03-DD93ABE3CDC3}"/>
              </a:ext>
            </a:extLst>
          </p:cNvPr>
          <p:cNvGraphicFramePr>
            <a:graphicFrameLocks noGrp="1"/>
          </p:cNvGraphicFramePr>
          <p:nvPr>
            <p:extLst>
              <p:ext uri="{D42A27DB-BD31-4B8C-83A1-F6EECF244321}">
                <p14:modId xmlns:p14="http://schemas.microsoft.com/office/powerpoint/2010/main" val="3105744740"/>
              </p:ext>
            </p:extLst>
          </p:nvPr>
        </p:nvGraphicFramePr>
        <p:xfrm>
          <a:off x="146920" y="1976478"/>
          <a:ext cx="11959119" cy="4542968"/>
        </p:xfrm>
        <a:graphic>
          <a:graphicData uri="http://schemas.openxmlformats.org/drawingml/2006/table">
            <a:tbl>
              <a:tblPr>
                <a:tableStyleId>{5C22544A-7EE6-4342-B048-85BDC9FD1C3A}</a:tableStyleId>
              </a:tblPr>
              <a:tblGrid>
                <a:gridCol w="1755469">
                  <a:extLst>
                    <a:ext uri="{9D8B030D-6E8A-4147-A177-3AD203B41FA5}">
                      <a16:colId xmlns:a16="http://schemas.microsoft.com/office/drawing/2014/main" val="1229911811"/>
                    </a:ext>
                  </a:extLst>
                </a:gridCol>
                <a:gridCol w="2487758">
                  <a:extLst>
                    <a:ext uri="{9D8B030D-6E8A-4147-A177-3AD203B41FA5}">
                      <a16:colId xmlns:a16="http://schemas.microsoft.com/office/drawing/2014/main" val="3080368042"/>
                    </a:ext>
                  </a:extLst>
                </a:gridCol>
                <a:gridCol w="2178121">
                  <a:extLst>
                    <a:ext uri="{9D8B030D-6E8A-4147-A177-3AD203B41FA5}">
                      <a16:colId xmlns:a16="http://schemas.microsoft.com/office/drawing/2014/main" val="2847465627"/>
                    </a:ext>
                  </a:extLst>
                </a:gridCol>
                <a:gridCol w="3780890">
                  <a:extLst>
                    <a:ext uri="{9D8B030D-6E8A-4147-A177-3AD203B41FA5}">
                      <a16:colId xmlns:a16="http://schemas.microsoft.com/office/drawing/2014/main" val="1165102930"/>
                    </a:ext>
                  </a:extLst>
                </a:gridCol>
                <a:gridCol w="1756881">
                  <a:extLst>
                    <a:ext uri="{9D8B030D-6E8A-4147-A177-3AD203B41FA5}">
                      <a16:colId xmlns:a16="http://schemas.microsoft.com/office/drawing/2014/main" val="3765630961"/>
                    </a:ext>
                  </a:extLst>
                </a:gridCol>
              </a:tblGrid>
              <a:tr h="355192">
                <a:tc>
                  <a:txBody>
                    <a:bodyPr/>
                    <a:lstStyle/>
                    <a:p>
                      <a:pPr marL="0" marR="0" algn="ctr">
                        <a:lnSpc>
                          <a:spcPct val="130000"/>
                        </a:lnSpc>
                        <a:spcBef>
                          <a:spcPts val="500"/>
                        </a:spcBef>
                        <a:spcAft>
                          <a:spcPts val="500"/>
                        </a:spcAft>
                      </a:pPr>
                      <a:r>
                        <a:rPr lang="en-US" sz="2000" b="1" dirty="0">
                          <a:effectLst/>
                        </a:rPr>
                        <a:t>Level of Risk to Patient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Definition</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Descriptive Application</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Examples</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tc>
                  <a:txBody>
                    <a:bodyPr/>
                    <a:lstStyle/>
                    <a:p>
                      <a:pPr marL="0" marR="0" algn="ctr">
                        <a:lnSpc>
                          <a:spcPct val="130000"/>
                        </a:lnSpc>
                        <a:spcBef>
                          <a:spcPts val="500"/>
                        </a:spcBef>
                        <a:spcAft>
                          <a:spcPts val="500"/>
                        </a:spcAft>
                      </a:pPr>
                      <a:r>
                        <a:rPr lang="en-US" sz="2000" b="1" dirty="0">
                          <a:effectLst/>
                        </a:rPr>
                        <a:t>Disinfection Method</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8664" marR="28664" marT="28664" marB="28664"/>
                </a:tc>
                <a:extLst>
                  <a:ext uri="{0D108BD9-81ED-4DB2-BD59-A6C34878D82A}">
                    <a16:rowId xmlns:a16="http://schemas.microsoft.com/office/drawing/2014/main" val="852149664"/>
                  </a:ext>
                </a:extLst>
              </a:tr>
              <a:tr h="1724904">
                <a:tc>
                  <a:txBody>
                    <a:bodyPr/>
                    <a:lstStyle/>
                    <a:p>
                      <a:pPr marL="0" marR="0" algn="ctr">
                        <a:lnSpc>
                          <a:spcPct val="130000"/>
                        </a:lnSpc>
                        <a:spcBef>
                          <a:spcPts val="500"/>
                        </a:spcBef>
                        <a:spcAft>
                          <a:spcPts val="50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Critical</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nSpc>
                          <a:spcPct val="130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Device contacts sterile tissue or enters the bloodstream. Also includes devices that may come in contact with a device that contacts sterile tissue or enters the blood-stream</a:t>
                      </a:r>
                      <a:r>
                        <a:rPr lang="en-US" sz="20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nSpc>
                          <a:spcPct val="130000"/>
                        </a:lnSpc>
                        <a:spcBef>
                          <a:spcPts val="500"/>
                        </a:spcBef>
                        <a:spcAft>
                          <a:spcPts val="500"/>
                        </a:spcAft>
                      </a:pPr>
                      <a:r>
                        <a:rPr lang="en-US" sz="2000" dirty="0">
                          <a:effectLst/>
                          <a:latin typeface="Calibri" panose="020F0502020204030204" pitchFamily="34" charset="0"/>
                          <a:ea typeface="Times New Roman" panose="02020603050405020304" pitchFamily="18" charset="0"/>
                          <a:cs typeface="Calibri" panose="020F0502020204030204" pitchFamily="34" charset="0"/>
                        </a:rPr>
                        <a:t>Items are either introduced beneath the surface of the body or attached to another object that is.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203200" marR="0" indent="-101600">
                        <a:lnSpc>
                          <a:spcPct val="130000"/>
                        </a:lnSpc>
                        <a:spcBef>
                          <a:spcPts val="500"/>
                        </a:spcBef>
                        <a:spcAft>
                          <a:spcPts val="500"/>
                        </a:spcAft>
                      </a:pPr>
                      <a:r>
                        <a:rPr lang="en-US" sz="2000">
                          <a:effectLst/>
                          <a:latin typeface="Calibri" panose="020F0502020204030204" pitchFamily="34" charset="0"/>
                          <a:ea typeface="Times New Roman" panose="02020603050405020304" pitchFamily="18" charset="0"/>
                          <a:cs typeface="Calibri" panose="020F0502020204030204" pitchFamily="34" charset="0"/>
                        </a:rPr>
                        <a:t>·  Surgical instruments</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p>
                      <a:pPr marL="203200" marR="0" indent="-101600">
                        <a:lnSpc>
                          <a:spcPct val="130000"/>
                        </a:lnSpc>
                        <a:spcBef>
                          <a:spcPts val="500"/>
                        </a:spcBef>
                        <a:spcAft>
                          <a:spcPts val="500"/>
                        </a:spcAft>
                      </a:pPr>
                      <a:r>
                        <a:rPr lang="en-US" sz="2000">
                          <a:effectLst/>
                          <a:latin typeface="Calibri" panose="020F0502020204030204" pitchFamily="34" charset="0"/>
                          <a:ea typeface="Times New Roman" panose="02020603050405020304" pitchFamily="18" charset="0"/>
                          <a:cs typeface="Calibri" panose="020F0502020204030204" pitchFamily="34" charset="0"/>
                        </a:rPr>
                        <a:t>·  Biopsy needles with or without a transfer device</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p>
                      <a:pPr marL="203200" marR="0" indent="-101600">
                        <a:lnSpc>
                          <a:spcPct val="130000"/>
                        </a:lnSpc>
                        <a:spcBef>
                          <a:spcPts val="500"/>
                        </a:spcBef>
                        <a:spcAft>
                          <a:spcPts val="500"/>
                        </a:spcAft>
                      </a:pPr>
                      <a:r>
                        <a:rPr lang="en-US" sz="2000">
                          <a:effectLst/>
                          <a:latin typeface="Calibri" panose="020F0502020204030204" pitchFamily="34" charset="0"/>
                          <a:ea typeface="Times New Roman" panose="02020603050405020304" pitchFamily="18" charset="0"/>
                          <a:cs typeface="Calibri" panose="020F0502020204030204" pitchFamily="34" charset="0"/>
                        </a:rPr>
                        <a:t>·  Needles or catheters inserted into the bloodstream</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p>
                      <a:pPr marL="203200" marR="0" indent="-101600">
                        <a:lnSpc>
                          <a:spcPct val="130000"/>
                        </a:lnSpc>
                        <a:spcBef>
                          <a:spcPts val="500"/>
                        </a:spcBef>
                        <a:spcAft>
                          <a:spcPts val="500"/>
                        </a:spcAft>
                      </a:pPr>
                      <a:r>
                        <a:rPr lang="en-US" sz="2000">
                          <a:effectLst/>
                          <a:latin typeface="Calibri" panose="020F0502020204030204" pitchFamily="34" charset="0"/>
                          <a:ea typeface="Times New Roman" panose="02020603050405020304" pitchFamily="18" charset="0"/>
                          <a:cs typeface="Calibri" panose="020F0502020204030204" pitchFamily="34" charset="0"/>
                        </a:rPr>
                        <a:t>·  Ultrasound probe used for real time vascular access guidance</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0" marR="63500" marT="63500" marB="63500"/>
                </a:tc>
                <a:tc>
                  <a:txBody>
                    <a:bodyPr/>
                    <a:lstStyle/>
                    <a:p>
                      <a:pPr marL="0" marR="0">
                        <a:lnSpc>
                          <a:spcPct val="130000"/>
                        </a:lnSpc>
                        <a:spcBef>
                          <a:spcPts val="500"/>
                        </a:spcBef>
                        <a:spcAft>
                          <a:spcPts val="500"/>
                        </a:spcAft>
                      </a:pPr>
                      <a:r>
                        <a:rPr lang="en-US" sz="2000" dirty="0">
                          <a:effectLst/>
                          <a:latin typeface="Calibri" panose="020F0502020204030204" pitchFamily="34" charset="0"/>
                          <a:ea typeface="Times New Roman" panose="02020603050405020304" pitchFamily="18" charset="0"/>
                          <a:cs typeface="Calibri" panose="020F0502020204030204" pitchFamily="34" charset="0"/>
                        </a:rPr>
                        <a:t>Sterilization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30000"/>
                        </a:lnSpc>
                        <a:spcBef>
                          <a:spcPts val="500"/>
                        </a:spcBef>
                        <a:spcAft>
                          <a:spcPts val="500"/>
                        </a:spcAft>
                      </a:pPr>
                      <a:r>
                        <a:rPr lang="en-US" sz="20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0" marR="63500" marT="63500" marB="63500"/>
                </a:tc>
                <a:extLst>
                  <a:ext uri="{0D108BD9-81ED-4DB2-BD59-A6C34878D82A}">
                    <a16:rowId xmlns:a16="http://schemas.microsoft.com/office/drawing/2014/main" val="740891090"/>
                  </a:ext>
                </a:extLst>
              </a:tr>
            </a:tbl>
          </a:graphicData>
        </a:graphic>
      </p:graphicFrame>
      <p:sp>
        <p:nvSpPr>
          <p:cNvPr id="6" name="Title 5">
            <a:extLst>
              <a:ext uri="{FF2B5EF4-FFF2-40B4-BE49-F238E27FC236}">
                <a16:creationId xmlns:a16="http://schemas.microsoft.com/office/drawing/2014/main" id="{0B3775C4-E59F-0949-BC29-A9881A97D057}"/>
              </a:ext>
            </a:extLst>
          </p:cNvPr>
          <p:cNvSpPr>
            <a:spLocks noGrp="1"/>
          </p:cNvSpPr>
          <p:nvPr>
            <p:ph type="title"/>
          </p:nvPr>
        </p:nvSpPr>
        <p:spPr>
          <a:xfrm>
            <a:off x="1097280" y="286603"/>
            <a:ext cx="10058400" cy="1078173"/>
          </a:xfrm>
        </p:spPr>
        <p:txBody>
          <a:bodyPr>
            <a:normAutofit/>
          </a:bodyPr>
          <a:lstStyle/>
          <a:p>
            <a:pPr algn="ctr"/>
            <a:r>
              <a:rPr lang="en-US" sz="4000" dirty="0"/>
              <a:t>SPAULDING CLASSIFICATION</a:t>
            </a:r>
          </a:p>
        </p:txBody>
      </p:sp>
      <p:sp>
        <p:nvSpPr>
          <p:cNvPr id="4" name="TextBox 3"/>
          <p:cNvSpPr txBox="1"/>
          <p:nvPr/>
        </p:nvSpPr>
        <p:spPr>
          <a:xfrm>
            <a:off x="2837373" y="6519446"/>
            <a:ext cx="7561268" cy="338554"/>
          </a:xfrm>
          <a:prstGeom prst="rect">
            <a:avLst/>
          </a:prstGeom>
          <a:noFill/>
        </p:spPr>
        <p:txBody>
          <a:bodyPr wrap="square" rtlCol="0">
            <a:spAutoFit/>
          </a:bodyPr>
          <a:lstStyle/>
          <a:p>
            <a:r>
              <a:rPr lang="en-US" sz="1600" dirty="0" smtClean="0"/>
              <a:t>Spaulding, 1968.  Chemical Disinfection of Medical and Surgical Materials</a:t>
            </a:r>
            <a:endParaRPr lang="en-US" sz="1600" dirty="0"/>
          </a:p>
        </p:txBody>
      </p:sp>
    </p:spTree>
    <p:extLst>
      <p:ext uri="{BB962C8B-B14F-4D97-AF65-F5344CB8AC3E}">
        <p14:creationId xmlns:p14="http://schemas.microsoft.com/office/powerpoint/2010/main" val="33528785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4"/>
            <a:ext cx="11029616" cy="1424763"/>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WHAT ARE SOME COMMON LOW-LEVEL AND INTERMEDIATE-LEVEL DISINFECTANTS I MAY USE? </a:t>
            </a:r>
            <a:r>
              <a:rPr lang="en-US" b="1" cap="none" dirty="0" smtClean="0">
                <a:solidFill>
                  <a:prstClr val="black"/>
                </a:solidFill>
                <a:latin typeface="Calibri" panose="020F0502020204030204"/>
              </a:rPr>
              <a:t/>
            </a:r>
            <a:br>
              <a:rPr lang="en-US" b="1" cap="none" dirty="0" smtClean="0">
                <a:solidFill>
                  <a:prstClr val="black"/>
                </a:solidFill>
                <a:latin typeface="Calibri" panose="020F0502020204030204"/>
              </a:rPr>
            </a:br>
            <a:endParaRPr lang="en-US" dirty="0"/>
          </a:p>
        </p:txBody>
      </p:sp>
      <p:sp>
        <p:nvSpPr>
          <p:cNvPr id="4" name="TextBox 3"/>
          <p:cNvSpPr txBox="1"/>
          <p:nvPr/>
        </p:nvSpPr>
        <p:spPr>
          <a:xfrm>
            <a:off x="368595" y="1715956"/>
            <a:ext cx="11242213" cy="451456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lvl="0" indent="-171450">
              <a:lnSpc>
                <a:spcPct val="108000"/>
              </a:lnSpc>
              <a:buFont typeface="Arial" panose="020B0604020202020204" pitchFamily="34" charset="0"/>
              <a:buChar char="•"/>
              <a:defRPr/>
            </a:pPr>
            <a:r>
              <a:rPr lang="en-US" sz="2400" dirty="0">
                <a:solidFill>
                  <a:schemeClr val="tx2"/>
                </a:solidFill>
              </a:rPr>
              <a:t>Five most commonly used types of disinfectants include:</a:t>
            </a:r>
          </a:p>
          <a:p>
            <a:pPr marL="914400" lvl="1" indent="-457200">
              <a:lnSpc>
                <a:spcPct val="108000"/>
              </a:lnSpc>
              <a:buFont typeface="Courier New" panose="02070309020205020404" pitchFamily="49" charset="0"/>
              <a:buChar char="o"/>
              <a:defRPr/>
            </a:pPr>
            <a:r>
              <a:rPr lang="en-US" sz="2400" dirty="0">
                <a:solidFill>
                  <a:schemeClr val="tx2"/>
                </a:solidFill>
              </a:rPr>
              <a:t>Quaternary ammonium compounds (most common in healthcare settings)</a:t>
            </a:r>
          </a:p>
          <a:p>
            <a:pPr marL="914400" lvl="1" indent="-457200">
              <a:lnSpc>
                <a:spcPct val="108000"/>
              </a:lnSpc>
              <a:buFont typeface="Courier New" panose="02070309020205020404" pitchFamily="49" charset="0"/>
              <a:buChar char="o"/>
              <a:defRPr/>
            </a:pPr>
            <a:r>
              <a:rPr lang="en-US" sz="2400" dirty="0" err="1">
                <a:solidFill>
                  <a:schemeClr val="tx2"/>
                </a:solidFill>
              </a:rPr>
              <a:t>Hypochlorites</a:t>
            </a:r>
            <a:r>
              <a:rPr lang="en-US" sz="2400" dirty="0">
                <a:solidFill>
                  <a:schemeClr val="tx2"/>
                </a:solidFill>
              </a:rPr>
              <a:t>-sporicidal</a:t>
            </a:r>
          </a:p>
          <a:p>
            <a:pPr marL="914400" lvl="1" indent="-457200">
              <a:lnSpc>
                <a:spcPct val="108000"/>
              </a:lnSpc>
              <a:buFont typeface="Courier New" panose="02070309020205020404" pitchFamily="49" charset="0"/>
              <a:buChar char="o"/>
              <a:defRPr/>
            </a:pPr>
            <a:r>
              <a:rPr lang="en-US" sz="2400" dirty="0">
                <a:solidFill>
                  <a:schemeClr val="tx2"/>
                </a:solidFill>
              </a:rPr>
              <a:t>Hydrogen peroxide-sporicidal</a:t>
            </a:r>
          </a:p>
          <a:p>
            <a:pPr marL="914400" lvl="1" indent="-457200">
              <a:lnSpc>
                <a:spcPct val="108000"/>
              </a:lnSpc>
              <a:buFont typeface="Courier New" panose="02070309020205020404" pitchFamily="49" charset="0"/>
              <a:buChar char="o"/>
              <a:defRPr/>
            </a:pPr>
            <a:r>
              <a:rPr lang="en-US" sz="2400" dirty="0" err="1">
                <a:solidFill>
                  <a:schemeClr val="tx2"/>
                </a:solidFill>
              </a:rPr>
              <a:t>Peracetic</a:t>
            </a:r>
            <a:r>
              <a:rPr lang="en-US" sz="2400" dirty="0">
                <a:solidFill>
                  <a:schemeClr val="tx2"/>
                </a:solidFill>
              </a:rPr>
              <a:t> acid- used infrequently </a:t>
            </a:r>
          </a:p>
          <a:p>
            <a:pPr marL="914400" lvl="1" indent="-457200">
              <a:lnSpc>
                <a:spcPct val="108000"/>
              </a:lnSpc>
              <a:buFont typeface="Courier New" panose="02070309020205020404" pitchFamily="49" charset="0"/>
              <a:buChar char="o"/>
              <a:defRPr/>
            </a:pPr>
            <a:r>
              <a:rPr lang="en-US" sz="2400" dirty="0">
                <a:solidFill>
                  <a:schemeClr val="tx2"/>
                </a:solidFill>
              </a:rPr>
              <a:t>Phenolic- used less frequently in healthcare</a:t>
            </a:r>
          </a:p>
          <a:p>
            <a:pPr marL="171450" lvl="0" indent="-171450">
              <a:lnSpc>
                <a:spcPct val="108000"/>
              </a:lnSpc>
              <a:buFont typeface="Arial" panose="020B0604020202020204" pitchFamily="34" charset="0"/>
              <a:buChar char="•"/>
              <a:defRPr/>
            </a:pPr>
            <a:r>
              <a:rPr lang="en-US" sz="2400" dirty="0">
                <a:solidFill>
                  <a:schemeClr val="tx2"/>
                </a:solidFill>
              </a:rPr>
              <a:t>Chemical </a:t>
            </a:r>
            <a:r>
              <a:rPr lang="en-US" sz="2400" dirty="0" err="1">
                <a:solidFill>
                  <a:schemeClr val="tx2"/>
                </a:solidFill>
              </a:rPr>
              <a:t>sterilants</a:t>
            </a:r>
            <a:r>
              <a:rPr lang="en-US" sz="2400" dirty="0">
                <a:solidFill>
                  <a:schemeClr val="tx2"/>
                </a:solidFill>
              </a:rPr>
              <a:t> such as glutaraldehyde (</a:t>
            </a:r>
            <a:r>
              <a:rPr lang="en-US" sz="2400" dirty="0" err="1">
                <a:solidFill>
                  <a:schemeClr val="tx2"/>
                </a:solidFill>
              </a:rPr>
              <a:t>Cidex</a:t>
            </a:r>
            <a:r>
              <a:rPr lang="en-US" sz="2400" dirty="0">
                <a:solidFill>
                  <a:schemeClr val="tx2"/>
                </a:solidFill>
              </a:rPr>
              <a:t>) should not used as an environmental disinfectant</a:t>
            </a:r>
          </a:p>
          <a:p>
            <a:pPr lvl="0">
              <a:defRPr/>
            </a:pPr>
            <a:endParaRPr lang="en-US" sz="2400" dirty="0">
              <a:solidFill>
                <a:schemeClr val="tx2"/>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6729902" y="6041654"/>
            <a:ext cx="4252686" cy="584775"/>
          </a:xfrm>
          <a:prstGeom prst="rect">
            <a:avLst/>
          </a:prstGeom>
          <a:noFill/>
        </p:spPr>
        <p:txBody>
          <a:bodyPr wrap="square" rtlCol="0">
            <a:spAutoFit/>
          </a:bodyPr>
          <a:lstStyle/>
          <a:p>
            <a:r>
              <a:rPr lang="en-US" sz="1600" dirty="0" smtClean="0"/>
              <a:t>EPA.  Selected EPA-Registered Disinfectants. </a:t>
            </a:r>
            <a:r>
              <a:rPr lang="en-US" sz="1600" dirty="0">
                <a:hlinkClick r:id="rId3"/>
              </a:rPr>
              <a:t>Selected EPA-Registered Disinfectants | US EPA</a:t>
            </a:r>
            <a:endParaRPr lang="en-US" sz="1600" dirty="0"/>
          </a:p>
        </p:txBody>
      </p:sp>
    </p:spTree>
    <p:extLst>
      <p:ext uri="{BB962C8B-B14F-4D97-AF65-F5344CB8AC3E}">
        <p14:creationId xmlns:p14="http://schemas.microsoft.com/office/powerpoint/2010/main" val="11066836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6EE4720-03FA-724E-AF81-66FDC19A17D1}"/>
              </a:ext>
            </a:extLst>
          </p:cNvPr>
          <p:cNvGraphicFramePr>
            <a:graphicFrameLocks noGrp="1"/>
          </p:cNvGraphicFramePr>
          <p:nvPr>
            <p:extLst>
              <p:ext uri="{D42A27DB-BD31-4B8C-83A1-F6EECF244321}">
                <p14:modId xmlns:p14="http://schemas.microsoft.com/office/powerpoint/2010/main" val="2863614936"/>
              </p:ext>
            </p:extLst>
          </p:nvPr>
        </p:nvGraphicFramePr>
        <p:xfrm>
          <a:off x="115614" y="84082"/>
          <a:ext cx="11918731" cy="6207937"/>
        </p:xfrm>
        <a:graphic>
          <a:graphicData uri="http://schemas.openxmlformats.org/drawingml/2006/table">
            <a:tbl>
              <a:tblPr firstRow="1" firstCol="1" bandRow="1">
                <a:tableStyleId>{5C22544A-7EE6-4342-B048-85BDC9FD1C3A}</a:tableStyleId>
              </a:tblPr>
              <a:tblGrid>
                <a:gridCol w="2244814">
                  <a:extLst>
                    <a:ext uri="{9D8B030D-6E8A-4147-A177-3AD203B41FA5}">
                      <a16:colId xmlns:a16="http://schemas.microsoft.com/office/drawing/2014/main" val="189030926"/>
                    </a:ext>
                  </a:extLst>
                </a:gridCol>
                <a:gridCol w="9673917">
                  <a:extLst>
                    <a:ext uri="{9D8B030D-6E8A-4147-A177-3AD203B41FA5}">
                      <a16:colId xmlns:a16="http://schemas.microsoft.com/office/drawing/2014/main" val="464631671"/>
                    </a:ext>
                  </a:extLst>
                </a:gridCol>
              </a:tblGrid>
              <a:tr h="313111">
                <a:tc>
                  <a:txBody>
                    <a:bodyPr/>
                    <a:lstStyle/>
                    <a:p>
                      <a:pPr marL="0" marR="0" algn="ctr">
                        <a:lnSpc>
                          <a:spcPct val="130000"/>
                        </a:lnSpc>
                        <a:spcBef>
                          <a:spcPts val="0"/>
                        </a:spcBef>
                        <a:spcAft>
                          <a:spcPts val="0"/>
                        </a:spcAft>
                      </a:pPr>
                      <a:r>
                        <a:rPr lang="en-US" sz="2100" dirty="0">
                          <a:effectLst/>
                        </a:rPr>
                        <a:t>DISINFECTANT</a:t>
                      </a:r>
                      <a:endParaRPr lang="en-US"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932" marR="30932" marT="0" marB="0"/>
                </a:tc>
                <a:tc>
                  <a:txBody>
                    <a:bodyPr/>
                    <a:lstStyle/>
                    <a:p>
                      <a:pPr marL="0" marR="0" algn="ctr">
                        <a:lnSpc>
                          <a:spcPct val="130000"/>
                        </a:lnSpc>
                        <a:spcBef>
                          <a:spcPts val="0"/>
                        </a:spcBef>
                        <a:spcAft>
                          <a:spcPts val="0"/>
                        </a:spcAft>
                      </a:pPr>
                      <a:r>
                        <a:rPr lang="en-US" sz="2100" dirty="0">
                          <a:effectLst/>
                        </a:rPr>
                        <a:t>CHARACTERISTICS</a:t>
                      </a:r>
                      <a:endParaRPr lang="en-US"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932" marR="30932" marT="0" marB="0"/>
                </a:tc>
                <a:extLst>
                  <a:ext uri="{0D108BD9-81ED-4DB2-BD59-A6C34878D82A}">
                    <a16:rowId xmlns:a16="http://schemas.microsoft.com/office/drawing/2014/main" val="392127728"/>
                  </a:ext>
                </a:extLst>
              </a:tr>
              <a:tr h="2463469">
                <a:tc>
                  <a:txBody>
                    <a:bodyPr/>
                    <a:lstStyle/>
                    <a:p>
                      <a:pPr marL="0" marR="0">
                        <a:lnSpc>
                          <a:spcPct val="130000"/>
                        </a:lnSpc>
                        <a:spcBef>
                          <a:spcPts val="0"/>
                        </a:spcBef>
                        <a:spcAft>
                          <a:spcPts val="0"/>
                        </a:spcAft>
                      </a:pPr>
                      <a:r>
                        <a:rPr lang="en-US" sz="2100" dirty="0">
                          <a:effectLst/>
                        </a:rPr>
                        <a:t>Quaternary ammonium compound (Low)</a:t>
                      </a:r>
                    </a:p>
                    <a:p>
                      <a:pPr marL="0" marR="0">
                        <a:lnSpc>
                          <a:spcPct val="130000"/>
                        </a:lnSpc>
                        <a:spcBef>
                          <a:spcPts val="0"/>
                        </a:spcBef>
                        <a:spcAft>
                          <a:spcPts val="0"/>
                        </a:spcAft>
                      </a:pPr>
                      <a:r>
                        <a:rPr lang="en-US" sz="2100" dirty="0">
                          <a:effectLst/>
                        </a:rPr>
                        <a:t> </a:t>
                      </a:r>
                      <a:r>
                        <a:rPr lang="en-US" sz="2100" dirty="0" smtClean="0">
                          <a:effectLst/>
                        </a:rPr>
                        <a:t>(“QUATS”)</a:t>
                      </a:r>
                      <a:endParaRPr lang="en-US"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932" marR="30932" marT="0" marB="0"/>
                </a:tc>
                <a:tc>
                  <a:txBody>
                    <a:bodyPr/>
                    <a:lstStyle/>
                    <a:p>
                      <a:pPr marL="0" marR="0">
                        <a:lnSpc>
                          <a:spcPct val="130000"/>
                        </a:lnSpc>
                        <a:spcBef>
                          <a:spcPts val="0"/>
                        </a:spcBef>
                        <a:spcAft>
                          <a:spcPts val="0"/>
                        </a:spcAft>
                      </a:pPr>
                      <a:r>
                        <a:rPr lang="en-US" sz="2100" dirty="0">
                          <a:effectLst/>
                        </a:rPr>
                        <a:t>Used broadly in healthcare for routine cleaning and disinfection. Classified as a low-level disinfectant, but may contain a tuberculocidal claim.  Broadly compatible with hard surfaces.  Concerns regarding their binding with, or being absorbed by, materials and fibers including cotton.  Cotton products may include cleaning cloths and mops.  </a:t>
                      </a:r>
                      <a:r>
                        <a:rPr lang="en-US" sz="2100" b="1" dirty="0" err="1">
                          <a:effectLst/>
                        </a:rPr>
                        <a:t>Quats</a:t>
                      </a:r>
                      <a:r>
                        <a:rPr lang="en-US" sz="2100" b="1" dirty="0">
                          <a:effectLst/>
                        </a:rPr>
                        <a:t> </a:t>
                      </a:r>
                      <a:r>
                        <a:rPr lang="en-US" sz="2100" dirty="0">
                          <a:effectLst/>
                        </a:rPr>
                        <a:t>usually have a 3-10 minute contact time.  </a:t>
                      </a:r>
                      <a:endParaRPr lang="en-US" sz="2100" dirty="0" smtClean="0">
                        <a:effectLst/>
                      </a:endParaRPr>
                    </a:p>
                  </a:txBody>
                  <a:tcPr marL="30932" marR="30932" marT="0" marB="0"/>
                </a:tc>
                <a:extLst>
                  <a:ext uri="{0D108BD9-81ED-4DB2-BD59-A6C34878D82A}">
                    <a16:rowId xmlns:a16="http://schemas.microsoft.com/office/drawing/2014/main" val="3510218332"/>
                  </a:ext>
                </a:extLst>
              </a:tr>
              <a:tr h="1954498">
                <a:tc>
                  <a:txBody>
                    <a:bodyPr/>
                    <a:lstStyle/>
                    <a:p>
                      <a:pPr marL="0" marR="0">
                        <a:lnSpc>
                          <a:spcPct val="130000"/>
                        </a:lnSpc>
                        <a:spcBef>
                          <a:spcPts val="0"/>
                        </a:spcBef>
                        <a:spcAft>
                          <a:spcPts val="0"/>
                        </a:spcAft>
                      </a:pPr>
                      <a:r>
                        <a:rPr lang="en-US" sz="2100" dirty="0">
                          <a:effectLst/>
                        </a:rPr>
                        <a:t>Sodium hypochlorite (Intermediate)</a:t>
                      </a:r>
                      <a:endParaRPr lang="en-US"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932" marR="30932" marT="0" marB="0"/>
                </a:tc>
                <a:tc>
                  <a:txBody>
                    <a:bodyPr/>
                    <a:lstStyle/>
                    <a:p>
                      <a:pPr marL="0" marR="0">
                        <a:lnSpc>
                          <a:spcPct val="130000"/>
                        </a:lnSpc>
                        <a:spcBef>
                          <a:spcPts val="0"/>
                        </a:spcBef>
                        <a:spcAft>
                          <a:spcPts val="0"/>
                        </a:spcAft>
                      </a:pPr>
                      <a:r>
                        <a:rPr lang="en-US" sz="2100" dirty="0">
                          <a:effectLst/>
                        </a:rPr>
                        <a:t>Most commonly used chlorine disinfectant.  Commercially available as household bleach.  This chemical is stable and fast acting.  Although considered safe, bleach can cause skin and eye irritation, so eye protection is recommended during use.  It is corrosive to metal and may discolor fabrics.  Hypochlorites effectively kill bacteria, fungi and viruses and are also considered to be sporicidal when appropriately diluted.  Organic matter must be cleaned before this agent is used for disinfection to prevent inactivation. Inhalation of chlorine vapors can cause or worsen asthma and other respiratory conditions, so care must be taken to avoid situations where chlorine vapor can accumulate. </a:t>
                      </a:r>
                    </a:p>
                  </a:txBody>
                  <a:tcPr marL="30932" marR="30932" marT="0" marB="0"/>
                </a:tc>
                <a:extLst>
                  <a:ext uri="{0D108BD9-81ED-4DB2-BD59-A6C34878D82A}">
                    <a16:rowId xmlns:a16="http://schemas.microsoft.com/office/drawing/2014/main" val="3484959187"/>
                  </a:ext>
                </a:extLst>
              </a:tr>
            </a:tbl>
          </a:graphicData>
        </a:graphic>
      </p:graphicFrame>
      <p:sp>
        <p:nvSpPr>
          <p:cNvPr id="3" name="TextBox 2"/>
          <p:cNvSpPr txBox="1"/>
          <p:nvPr/>
        </p:nvSpPr>
        <p:spPr>
          <a:xfrm>
            <a:off x="7146429" y="6334780"/>
            <a:ext cx="4549385" cy="523220"/>
          </a:xfrm>
          <a:prstGeom prst="rect">
            <a:avLst/>
          </a:prstGeom>
          <a:noFill/>
        </p:spPr>
        <p:txBody>
          <a:bodyPr wrap="square" rtlCol="0">
            <a:spAutoFit/>
          </a:bodyPr>
          <a:lstStyle/>
          <a:p>
            <a:r>
              <a:rPr lang="en-US" sz="1400" dirty="0" smtClean="0"/>
              <a:t>EPA.  Selected EPA-Registered Disinfectants. </a:t>
            </a:r>
            <a:r>
              <a:rPr lang="en-US" sz="1400" dirty="0">
                <a:hlinkClick r:id="rId3"/>
              </a:rPr>
              <a:t>Selected EPA-Registered Disinfectants | US EPA</a:t>
            </a:r>
            <a:endParaRPr lang="en-US" sz="1400" dirty="0"/>
          </a:p>
        </p:txBody>
      </p:sp>
    </p:spTree>
    <p:extLst>
      <p:ext uri="{BB962C8B-B14F-4D97-AF65-F5344CB8AC3E}">
        <p14:creationId xmlns:p14="http://schemas.microsoft.com/office/powerpoint/2010/main" val="10692731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6EE4720-03FA-724E-AF81-66FDC19A17D1}"/>
              </a:ext>
            </a:extLst>
          </p:cNvPr>
          <p:cNvGraphicFramePr>
            <a:graphicFrameLocks noGrp="1"/>
          </p:cNvGraphicFramePr>
          <p:nvPr>
            <p:extLst/>
          </p:nvPr>
        </p:nvGraphicFramePr>
        <p:xfrm>
          <a:off x="115614" y="84082"/>
          <a:ext cx="11918731" cy="6048440"/>
        </p:xfrm>
        <a:graphic>
          <a:graphicData uri="http://schemas.openxmlformats.org/drawingml/2006/table">
            <a:tbl>
              <a:tblPr firstRow="1" firstCol="1" bandRow="1">
                <a:tableStyleId>{5C22544A-7EE6-4342-B048-85BDC9FD1C3A}</a:tableStyleId>
              </a:tblPr>
              <a:tblGrid>
                <a:gridCol w="2199688">
                  <a:extLst>
                    <a:ext uri="{9D8B030D-6E8A-4147-A177-3AD203B41FA5}">
                      <a16:colId xmlns:a16="http://schemas.microsoft.com/office/drawing/2014/main" val="189030926"/>
                    </a:ext>
                  </a:extLst>
                </a:gridCol>
                <a:gridCol w="9719043">
                  <a:extLst>
                    <a:ext uri="{9D8B030D-6E8A-4147-A177-3AD203B41FA5}">
                      <a16:colId xmlns:a16="http://schemas.microsoft.com/office/drawing/2014/main" val="464631671"/>
                    </a:ext>
                  </a:extLst>
                </a:gridCol>
              </a:tblGrid>
              <a:tr h="525518">
                <a:tc>
                  <a:txBody>
                    <a:bodyPr/>
                    <a:lstStyle/>
                    <a:p>
                      <a:pPr marL="0" marR="0" algn="ctr">
                        <a:lnSpc>
                          <a:spcPct val="130000"/>
                        </a:lnSpc>
                        <a:spcBef>
                          <a:spcPts val="0"/>
                        </a:spcBef>
                        <a:spcAft>
                          <a:spcPts val="0"/>
                        </a:spcAft>
                      </a:pPr>
                      <a:r>
                        <a:rPr lang="en-US" sz="2100" dirty="0">
                          <a:effectLst/>
                        </a:rPr>
                        <a:t>DISINFECTANT</a:t>
                      </a:r>
                      <a:endParaRPr lang="en-US"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932" marR="30932" marT="0" marB="0"/>
                </a:tc>
                <a:tc>
                  <a:txBody>
                    <a:bodyPr/>
                    <a:lstStyle/>
                    <a:p>
                      <a:pPr marL="0" marR="0" algn="ctr">
                        <a:lnSpc>
                          <a:spcPct val="130000"/>
                        </a:lnSpc>
                        <a:spcBef>
                          <a:spcPts val="0"/>
                        </a:spcBef>
                        <a:spcAft>
                          <a:spcPts val="0"/>
                        </a:spcAft>
                      </a:pPr>
                      <a:r>
                        <a:rPr lang="en-US" sz="2100" dirty="0">
                          <a:effectLst/>
                        </a:rPr>
                        <a:t>CHARACTERISTICS</a:t>
                      </a:r>
                      <a:endParaRPr lang="en-US"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932" marR="30932" marT="0" marB="0"/>
                </a:tc>
                <a:extLst>
                  <a:ext uri="{0D108BD9-81ED-4DB2-BD59-A6C34878D82A}">
                    <a16:rowId xmlns:a16="http://schemas.microsoft.com/office/drawing/2014/main" val="392127728"/>
                  </a:ext>
                </a:extLst>
              </a:tr>
              <a:tr h="1870257">
                <a:tc>
                  <a:txBody>
                    <a:bodyPr/>
                    <a:lstStyle/>
                    <a:p>
                      <a:pPr marL="0" marR="0">
                        <a:lnSpc>
                          <a:spcPct val="130000"/>
                        </a:lnSpc>
                        <a:spcBef>
                          <a:spcPts val="0"/>
                        </a:spcBef>
                        <a:spcAft>
                          <a:spcPts val="0"/>
                        </a:spcAft>
                      </a:pPr>
                      <a:r>
                        <a:rPr lang="en-US" sz="2100" dirty="0">
                          <a:effectLst/>
                        </a:rPr>
                        <a:t>Phenolic (Intermediate)</a:t>
                      </a:r>
                      <a:endParaRPr lang="en-US"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932" marR="30932" marT="0" marB="0"/>
                </a:tc>
                <a:tc>
                  <a:txBody>
                    <a:bodyPr/>
                    <a:lstStyle/>
                    <a:p>
                      <a:pPr marL="0" marR="0">
                        <a:lnSpc>
                          <a:spcPct val="130000"/>
                        </a:lnSpc>
                        <a:spcBef>
                          <a:spcPts val="0"/>
                        </a:spcBef>
                        <a:spcAft>
                          <a:spcPts val="2800"/>
                        </a:spcAft>
                      </a:pPr>
                      <a:r>
                        <a:rPr lang="en-US" sz="2100" dirty="0">
                          <a:effectLst/>
                        </a:rPr>
                        <a:t>Best used as a disinfectant for non-porous surfaces.  If used improperly, can be dangerous to newborns.  Policies in maternal-child areas often include a rinse step after use.  Product residue can irritate the skin and may be harsh on prepared surfaces such as waxed floors</a:t>
                      </a:r>
                      <a:r>
                        <a:rPr lang="en-US" sz="2100" dirty="0" smtClean="0">
                          <a:effectLst/>
                        </a:rPr>
                        <a:t>.</a:t>
                      </a:r>
                    </a:p>
                  </a:txBody>
                  <a:tcPr marL="30932" marR="30932" marT="0" marB="0"/>
                </a:tc>
                <a:extLst>
                  <a:ext uri="{0D108BD9-81ED-4DB2-BD59-A6C34878D82A}">
                    <a16:rowId xmlns:a16="http://schemas.microsoft.com/office/drawing/2014/main" val="596289607"/>
                  </a:ext>
                </a:extLst>
              </a:tr>
              <a:tr h="1988457">
                <a:tc>
                  <a:txBody>
                    <a:bodyPr/>
                    <a:lstStyle/>
                    <a:p>
                      <a:pPr marL="0" marR="0">
                        <a:lnSpc>
                          <a:spcPct val="130000"/>
                        </a:lnSpc>
                        <a:spcBef>
                          <a:spcPts val="0"/>
                        </a:spcBef>
                        <a:spcAft>
                          <a:spcPts val="0"/>
                        </a:spcAft>
                      </a:pPr>
                      <a:r>
                        <a:rPr lang="en-US" sz="2100">
                          <a:effectLst/>
                        </a:rPr>
                        <a:t>Accelerated hydrogen peroxide (Intermediate)</a:t>
                      </a:r>
                      <a:endParaRPr lang="en-US" sz="2100">
                        <a:effectLst/>
                        <a:latin typeface="Calibri" panose="020F0502020204030204" pitchFamily="34" charset="0"/>
                        <a:ea typeface="Times New Roman" panose="02020603050405020304" pitchFamily="18" charset="0"/>
                        <a:cs typeface="Times New Roman" panose="02020603050405020304" pitchFamily="18" charset="0"/>
                      </a:endParaRPr>
                    </a:p>
                  </a:txBody>
                  <a:tcPr marL="30932" marR="30932" marT="0" marB="0"/>
                </a:tc>
                <a:tc>
                  <a:txBody>
                    <a:bodyPr/>
                    <a:lstStyle/>
                    <a:p>
                      <a:pPr marL="0" marR="0">
                        <a:lnSpc>
                          <a:spcPct val="130000"/>
                        </a:lnSpc>
                        <a:spcBef>
                          <a:spcPts val="0"/>
                        </a:spcBef>
                        <a:spcAft>
                          <a:spcPts val="2800"/>
                        </a:spcAft>
                      </a:pPr>
                      <a:r>
                        <a:rPr lang="en-US" sz="2100" dirty="0">
                          <a:effectLst/>
                        </a:rPr>
                        <a:t>These products are safe for the cleaning staff and the environment with the lowest EPA toxicity category. They are one-step cleaners and disinfectants and are effective in the presence of organic matter and blood. They are efficient with short dwell times and are effective against bacteria, viruses, mycobacteria, and pathogenic fungi.  Not sporicidal. </a:t>
                      </a:r>
                      <a:endParaRPr lang="en-US"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0932" marR="30932" marT="0" marB="0"/>
                </a:tc>
                <a:extLst>
                  <a:ext uri="{0D108BD9-81ED-4DB2-BD59-A6C34878D82A}">
                    <a16:rowId xmlns:a16="http://schemas.microsoft.com/office/drawing/2014/main" val="2680997098"/>
                  </a:ext>
                </a:extLst>
              </a:tr>
              <a:tr h="963921">
                <a:tc>
                  <a:txBody>
                    <a:bodyPr/>
                    <a:lstStyle/>
                    <a:p>
                      <a:pPr marL="0" marR="0">
                        <a:lnSpc>
                          <a:spcPct val="130000"/>
                        </a:lnSpc>
                        <a:spcBef>
                          <a:spcPts val="0"/>
                        </a:spcBef>
                        <a:spcAft>
                          <a:spcPts val="0"/>
                        </a:spcAft>
                      </a:pPr>
                      <a:r>
                        <a:rPr lang="en-US" sz="2100">
                          <a:effectLst/>
                        </a:rPr>
                        <a:t>Peracetic acid (Intermediate)</a:t>
                      </a:r>
                    </a:p>
                    <a:p>
                      <a:pPr marL="0" marR="0">
                        <a:lnSpc>
                          <a:spcPct val="130000"/>
                        </a:lnSpc>
                        <a:spcBef>
                          <a:spcPts val="0"/>
                        </a:spcBef>
                        <a:spcAft>
                          <a:spcPts val="0"/>
                        </a:spcAft>
                      </a:pPr>
                      <a:r>
                        <a:rPr lang="en-US" sz="2100">
                          <a:effectLst/>
                        </a:rPr>
                        <a:t>  </a:t>
                      </a:r>
                      <a:endParaRPr lang="en-US" sz="2100">
                        <a:effectLst/>
                        <a:latin typeface="Calibri" panose="020F0502020204030204" pitchFamily="34" charset="0"/>
                        <a:ea typeface="Times New Roman" panose="02020603050405020304" pitchFamily="18" charset="0"/>
                        <a:cs typeface="Times New Roman" panose="02020603050405020304" pitchFamily="18" charset="0"/>
                      </a:endParaRPr>
                    </a:p>
                  </a:txBody>
                  <a:tcPr marL="30932" marR="30932" marT="0" marB="0"/>
                </a:tc>
                <a:tc>
                  <a:txBody>
                    <a:bodyPr/>
                    <a:lstStyle/>
                    <a:p>
                      <a:pPr marL="0" marR="0">
                        <a:lnSpc>
                          <a:spcPct val="130000"/>
                        </a:lnSpc>
                        <a:spcBef>
                          <a:spcPts val="0"/>
                        </a:spcBef>
                        <a:spcAft>
                          <a:spcPts val="0"/>
                        </a:spcAft>
                      </a:pPr>
                      <a:r>
                        <a:rPr lang="en-US" sz="2100" dirty="0">
                          <a:effectLst/>
                        </a:rPr>
                        <a:t>These disinfectants are rapid-acting and are bactericidal, fungicidal, </a:t>
                      </a:r>
                      <a:r>
                        <a:rPr lang="en-US" sz="2100" dirty="0" err="1">
                          <a:effectLst/>
                        </a:rPr>
                        <a:t>virucidal</a:t>
                      </a:r>
                      <a:r>
                        <a:rPr lang="en-US" sz="2100" dirty="0">
                          <a:effectLst/>
                        </a:rPr>
                        <a:t>, mycobactericidal, and sporicidal. They can become unstable when diluted. They can corrode some metals such as copper and brass. Strong odor. </a:t>
                      </a:r>
                    </a:p>
                    <a:p>
                      <a:pPr marL="0" marR="0">
                        <a:lnSpc>
                          <a:spcPct val="130000"/>
                        </a:lnSpc>
                        <a:spcBef>
                          <a:spcPts val="0"/>
                        </a:spcBef>
                        <a:spcAft>
                          <a:spcPts val="0"/>
                        </a:spcAft>
                      </a:pPr>
                      <a:r>
                        <a:rPr lang="en-US" sz="2100" dirty="0">
                          <a:effectLst/>
                        </a:rPr>
                        <a:t> </a:t>
                      </a:r>
                    </a:p>
                  </a:txBody>
                  <a:tcPr marL="30932" marR="30932" marT="0" marB="0"/>
                </a:tc>
                <a:extLst>
                  <a:ext uri="{0D108BD9-81ED-4DB2-BD59-A6C34878D82A}">
                    <a16:rowId xmlns:a16="http://schemas.microsoft.com/office/drawing/2014/main" val="1471321094"/>
                  </a:ext>
                </a:extLst>
              </a:tr>
            </a:tbl>
          </a:graphicData>
        </a:graphic>
      </p:graphicFrame>
      <p:sp>
        <p:nvSpPr>
          <p:cNvPr id="3" name="TextBox 2"/>
          <p:cNvSpPr txBox="1"/>
          <p:nvPr/>
        </p:nvSpPr>
        <p:spPr>
          <a:xfrm>
            <a:off x="7103899" y="6300418"/>
            <a:ext cx="4676976" cy="523220"/>
          </a:xfrm>
          <a:prstGeom prst="rect">
            <a:avLst/>
          </a:prstGeom>
          <a:noFill/>
        </p:spPr>
        <p:txBody>
          <a:bodyPr wrap="square" rtlCol="0">
            <a:spAutoFit/>
          </a:bodyPr>
          <a:lstStyle/>
          <a:p>
            <a:r>
              <a:rPr lang="en-US" sz="1400" dirty="0" smtClean="0"/>
              <a:t>EPA.  Selected EPA-Registered Disinfectants. </a:t>
            </a:r>
            <a:r>
              <a:rPr lang="en-US" sz="1400" dirty="0">
                <a:hlinkClick r:id="rId3"/>
              </a:rPr>
              <a:t>Selected EPA-Registered Disinfectants | US EPA</a:t>
            </a:r>
            <a:endParaRPr lang="en-US" sz="1400" dirty="0"/>
          </a:p>
        </p:txBody>
      </p:sp>
    </p:spTree>
    <p:extLst>
      <p:ext uri="{BB962C8B-B14F-4D97-AF65-F5344CB8AC3E}">
        <p14:creationId xmlns:p14="http://schemas.microsoft.com/office/powerpoint/2010/main" val="25497118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99AD38F-9338-6247-AE27-A797895E4ECB}"/>
              </a:ext>
            </a:extLst>
          </p:cNvPr>
          <p:cNvGraphicFramePr>
            <a:graphicFrameLocks noGrp="1"/>
          </p:cNvGraphicFramePr>
          <p:nvPr>
            <p:extLst>
              <p:ext uri="{D42A27DB-BD31-4B8C-83A1-F6EECF244321}">
                <p14:modId xmlns:p14="http://schemas.microsoft.com/office/powerpoint/2010/main" val="3568879891"/>
              </p:ext>
            </p:extLst>
          </p:nvPr>
        </p:nvGraphicFramePr>
        <p:xfrm>
          <a:off x="0" y="0"/>
          <a:ext cx="12191999" cy="7254240"/>
        </p:xfrm>
        <a:graphic>
          <a:graphicData uri="http://schemas.openxmlformats.org/drawingml/2006/table">
            <a:tbl>
              <a:tblPr firstRow="1" bandRow="1">
                <a:tableStyleId>{5C22544A-7EE6-4342-B048-85BDC9FD1C3A}</a:tableStyleId>
              </a:tblPr>
              <a:tblGrid>
                <a:gridCol w="1998921">
                  <a:extLst>
                    <a:ext uri="{9D8B030D-6E8A-4147-A177-3AD203B41FA5}">
                      <a16:colId xmlns:a16="http://schemas.microsoft.com/office/drawing/2014/main" val="2134270175"/>
                    </a:ext>
                  </a:extLst>
                </a:gridCol>
                <a:gridCol w="1760279">
                  <a:extLst>
                    <a:ext uri="{9D8B030D-6E8A-4147-A177-3AD203B41FA5}">
                      <a16:colId xmlns:a16="http://schemas.microsoft.com/office/drawing/2014/main" val="832596954"/>
                    </a:ext>
                  </a:extLst>
                </a:gridCol>
                <a:gridCol w="1666240">
                  <a:extLst>
                    <a:ext uri="{9D8B030D-6E8A-4147-A177-3AD203B41FA5}">
                      <a16:colId xmlns:a16="http://schemas.microsoft.com/office/drawing/2014/main" val="1896945397"/>
                    </a:ext>
                  </a:extLst>
                </a:gridCol>
                <a:gridCol w="1904383">
                  <a:extLst>
                    <a:ext uri="{9D8B030D-6E8A-4147-A177-3AD203B41FA5}">
                      <a16:colId xmlns:a16="http://schemas.microsoft.com/office/drawing/2014/main" val="693073512"/>
                    </a:ext>
                  </a:extLst>
                </a:gridCol>
                <a:gridCol w="1771647">
                  <a:extLst>
                    <a:ext uri="{9D8B030D-6E8A-4147-A177-3AD203B41FA5}">
                      <a16:colId xmlns:a16="http://schemas.microsoft.com/office/drawing/2014/main" val="2449763547"/>
                    </a:ext>
                  </a:extLst>
                </a:gridCol>
                <a:gridCol w="1427153">
                  <a:extLst>
                    <a:ext uri="{9D8B030D-6E8A-4147-A177-3AD203B41FA5}">
                      <a16:colId xmlns:a16="http://schemas.microsoft.com/office/drawing/2014/main" val="2788077620"/>
                    </a:ext>
                  </a:extLst>
                </a:gridCol>
                <a:gridCol w="1663376">
                  <a:extLst>
                    <a:ext uri="{9D8B030D-6E8A-4147-A177-3AD203B41FA5}">
                      <a16:colId xmlns:a16="http://schemas.microsoft.com/office/drawing/2014/main" val="2428780710"/>
                    </a:ext>
                  </a:extLst>
                </a:gridCol>
              </a:tblGrid>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Quaternary Ammonium</a:t>
                      </a:r>
                    </a:p>
                    <a:p>
                      <a:endParaRPr lang="en-US" sz="2000" dirty="0"/>
                    </a:p>
                  </a:txBody>
                  <a:tcPr/>
                </a:tc>
                <a:tc>
                  <a:txBody>
                    <a:bodyPr/>
                    <a:lstStyle/>
                    <a:p>
                      <a:r>
                        <a:rPr lang="en-US" sz="2000" dirty="0"/>
                        <a:t>Quaternary</a:t>
                      </a:r>
                    </a:p>
                    <a:p>
                      <a:r>
                        <a:rPr lang="en-US" sz="2000" dirty="0"/>
                        <a:t>Alcohol</a:t>
                      </a:r>
                    </a:p>
                    <a:p>
                      <a:endParaRPr lang="en-US" sz="2000" dirty="0"/>
                    </a:p>
                  </a:txBody>
                  <a:tcPr/>
                </a:tc>
                <a:tc>
                  <a:txBody>
                    <a:bodyPr/>
                    <a:lstStyle/>
                    <a:p>
                      <a:r>
                        <a:rPr lang="en-US" sz="2000" dirty="0"/>
                        <a:t>Sodium</a:t>
                      </a:r>
                    </a:p>
                    <a:p>
                      <a:r>
                        <a:rPr lang="en-US" sz="2000" dirty="0"/>
                        <a:t>Hypochlorite</a:t>
                      </a:r>
                    </a:p>
                  </a:txBody>
                  <a:tcPr/>
                </a:tc>
                <a:tc>
                  <a:txBody>
                    <a:bodyPr/>
                    <a:lstStyle/>
                    <a:p>
                      <a:r>
                        <a:rPr lang="en-US" sz="2000" dirty="0"/>
                        <a:t>Accelerated</a:t>
                      </a:r>
                    </a:p>
                    <a:p>
                      <a:r>
                        <a:rPr lang="en-US" sz="2000" dirty="0"/>
                        <a:t>Hydrogen</a:t>
                      </a:r>
                    </a:p>
                    <a:p>
                      <a:r>
                        <a:rPr lang="en-US" sz="2000" dirty="0"/>
                        <a:t>Peroxide</a:t>
                      </a:r>
                    </a:p>
                  </a:txBody>
                  <a:tcPr/>
                </a:tc>
                <a:tc>
                  <a:txBody>
                    <a:bodyPr/>
                    <a:lstStyle/>
                    <a:p>
                      <a:r>
                        <a:rPr lang="en-US" sz="2000" dirty="0"/>
                        <a:t>Phenolic</a:t>
                      </a:r>
                    </a:p>
                  </a:txBody>
                  <a:tcPr/>
                </a:tc>
                <a:tc>
                  <a:txBody>
                    <a:bodyPr/>
                    <a:lstStyle/>
                    <a:p>
                      <a:r>
                        <a:rPr lang="en-US" sz="2000" dirty="0"/>
                        <a:t>Peracetic Acid</a:t>
                      </a:r>
                    </a:p>
                  </a:txBody>
                  <a:tcPr/>
                </a:tc>
                <a:extLst>
                  <a:ext uri="{0D108BD9-81ED-4DB2-BD59-A6C34878D82A}">
                    <a16:rowId xmlns:a16="http://schemas.microsoft.com/office/drawing/2014/main" val="1314690638"/>
                  </a:ext>
                </a:extLst>
              </a:tr>
              <a:tr h="370840">
                <a:tc>
                  <a:txBody>
                    <a:bodyPr/>
                    <a:lstStyle/>
                    <a:p>
                      <a:r>
                        <a:rPr lang="en-US" sz="2000" dirty="0"/>
                        <a:t>Contact time speed</a:t>
                      </a:r>
                    </a:p>
                  </a:txBody>
                  <a:tcPr/>
                </a:tc>
                <a:tc>
                  <a:txBody>
                    <a:bodyPr/>
                    <a:lstStyle/>
                    <a:p>
                      <a:r>
                        <a:rPr lang="en-US" sz="2000" dirty="0"/>
                        <a:t>3-10 minute</a:t>
                      </a:r>
                    </a:p>
                  </a:txBody>
                  <a:tcPr/>
                </a:tc>
                <a:tc>
                  <a:txBody>
                    <a:bodyPr/>
                    <a:lstStyle/>
                    <a:p>
                      <a:r>
                        <a:rPr lang="en-US" sz="2000" dirty="0"/>
                        <a:t>2-5 minute</a:t>
                      </a:r>
                    </a:p>
                  </a:txBody>
                  <a:tcPr/>
                </a:tc>
                <a:tc>
                  <a:txBody>
                    <a:bodyPr/>
                    <a:lstStyle/>
                    <a:p>
                      <a:r>
                        <a:rPr lang="en-US" sz="2000" dirty="0"/>
                        <a:t>1-10 minute</a:t>
                      </a:r>
                    </a:p>
                  </a:txBody>
                  <a:tcPr/>
                </a:tc>
                <a:tc>
                  <a:txBody>
                    <a:bodyPr/>
                    <a:lstStyle/>
                    <a:p>
                      <a:r>
                        <a:rPr lang="en-US" sz="2000" dirty="0"/>
                        <a:t>1-5 minute</a:t>
                      </a:r>
                    </a:p>
                  </a:txBody>
                  <a:tcPr/>
                </a:tc>
                <a:tc>
                  <a:txBody>
                    <a:bodyPr/>
                    <a:lstStyle/>
                    <a:p>
                      <a:r>
                        <a:rPr lang="en-US" sz="2000" dirty="0"/>
                        <a:t>10 minute</a:t>
                      </a:r>
                    </a:p>
                  </a:txBody>
                  <a:tcPr/>
                </a:tc>
                <a:tc>
                  <a:txBody>
                    <a:bodyPr/>
                    <a:lstStyle/>
                    <a:p>
                      <a:r>
                        <a:rPr lang="en-US" sz="2000" dirty="0"/>
                        <a:t>2-5 minute</a:t>
                      </a:r>
                    </a:p>
                  </a:txBody>
                  <a:tcPr/>
                </a:tc>
                <a:extLst>
                  <a:ext uri="{0D108BD9-81ED-4DB2-BD59-A6C34878D82A}">
                    <a16:rowId xmlns:a16="http://schemas.microsoft.com/office/drawing/2014/main" val="2498467838"/>
                  </a:ext>
                </a:extLst>
              </a:tr>
              <a:tr h="370840">
                <a:tc>
                  <a:txBody>
                    <a:bodyPr/>
                    <a:lstStyle/>
                    <a:p>
                      <a:r>
                        <a:rPr lang="en-US" sz="2000" dirty="0"/>
                        <a:t>PPE need beyond gloves and splash protection</a:t>
                      </a:r>
                    </a:p>
                  </a:txBody>
                  <a:tcPr/>
                </a:tc>
                <a:tc>
                  <a:txBody>
                    <a:bodyPr/>
                    <a:lstStyle/>
                    <a:p>
                      <a:r>
                        <a:rPr lang="en-US" sz="2000" dirty="0"/>
                        <a:t>Ventilation</a:t>
                      </a:r>
                    </a:p>
                  </a:txBody>
                  <a:tcPr/>
                </a:tc>
                <a:tc>
                  <a:txBody>
                    <a:bodyPr/>
                    <a:lstStyle/>
                    <a:p>
                      <a:r>
                        <a:rPr lang="en-US" sz="2000" dirty="0"/>
                        <a:t>Increased ventilation</a:t>
                      </a:r>
                    </a:p>
                  </a:txBody>
                  <a:tcPr/>
                </a:tc>
                <a:tc>
                  <a:txBody>
                    <a:bodyPr/>
                    <a:lstStyle/>
                    <a:p>
                      <a:r>
                        <a:rPr lang="en-US" sz="2000" dirty="0"/>
                        <a:t>Increased ventilation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No additional special requirements</a:t>
                      </a:r>
                    </a:p>
                  </a:txBody>
                  <a:tcPr/>
                </a:tc>
                <a:tc>
                  <a:txBody>
                    <a:bodyPr/>
                    <a:lstStyle/>
                    <a:p>
                      <a:r>
                        <a:rPr lang="en-US" sz="2000" dirty="0"/>
                        <a:t>Increased ventilation</a:t>
                      </a:r>
                    </a:p>
                  </a:txBody>
                  <a:tcPr/>
                </a:tc>
                <a:tc>
                  <a:txBody>
                    <a:bodyPr/>
                    <a:lstStyle/>
                    <a:p>
                      <a:r>
                        <a:rPr lang="en-US" sz="2000" dirty="0"/>
                        <a:t>Increased ventilation and care during dilution</a:t>
                      </a:r>
                    </a:p>
                  </a:txBody>
                  <a:tcPr/>
                </a:tc>
                <a:extLst>
                  <a:ext uri="{0D108BD9-81ED-4DB2-BD59-A6C34878D82A}">
                    <a16:rowId xmlns:a16="http://schemas.microsoft.com/office/drawing/2014/main" val="3884189177"/>
                  </a:ext>
                </a:extLst>
              </a:tr>
              <a:tr h="370840">
                <a:tc>
                  <a:txBody>
                    <a:bodyPr/>
                    <a:lstStyle/>
                    <a:p>
                      <a:r>
                        <a:rPr lang="en-US" sz="2000" dirty="0"/>
                        <a:t>Odor</a:t>
                      </a:r>
                    </a:p>
                  </a:txBody>
                  <a:tcPr/>
                </a:tc>
                <a:tc>
                  <a:txBody>
                    <a:bodyPr/>
                    <a:lstStyle/>
                    <a:p>
                      <a:r>
                        <a:rPr lang="en-US" sz="2000" dirty="0"/>
                        <a:t>Mild</a:t>
                      </a:r>
                    </a:p>
                  </a:txBody>
                  <a:tcPr/>
                </a:tc>
                <a:tc>
                  <a:txBody>
                    <a:bodyPr/>
                    <a:lstStyle/>
                    <a:p>
                      <a:r>
                        <a:rPr lang="en-US" sz="2000" dirty="0"/>
                        <a:t>Strong</a:t>
                      </a:r>
                    </a:p>
                  </a:txBody>
                  <a:tcPr/>
                </a:tc>
                <a:tc>
                  <a:txBody>
                    <a:bodyPr/>
                    <a:lstStyle/>
                    <a:p>
                      <a:r>
                        <a:rPr lang="en-US" sz="2000" dirty="0"/>
                        <a:t>Strong</a:t>
                      </a:r>
                    </a:p>
                  </a:txBody>
                  <a:tcPr/>
                </a:tc>
                <a:tc>
                  <a:txBody>
                    <a:bodyPr/>
                    <a:lstStyle/>
                    <a:p>
                      <a:r>
                        <a:rPr lang="en-US" sz="2000" dirty="0"/>
                        <a:t>Mild</a:t>
                      </a:r>
                    </a:p>
                  </a:txBody>
                  <a:tcPr/>
                </a:tc>
                <a:tc>
                  <a:txBody>
                    <a:bodyPr/>
                    <a:lstStyle/>
                    <a:p>
                      <a:r>
                        <a:rPr lang="en-US" sz="2000" dirty="0"/>
                        <a:t>Mild</a:t>
                      </a:r>
                    </a:p>
                  </a:txBody>
                  <a:tcPr/>
                </a:tc>
                <a:tc>
                  <a:txBody>
                    <a:bodyPr/>
                    <a:lstStyle/>
                    <a:p>
                      <a:r>
                        <a:rPr lang="en-US" sz="2000" dirty="0"/>
                        <a:t>Very strong</a:t>
                      </a:r>
                    </a:p>
                    <a:p>
                      <a:endParaRPr lang="en-US" sz="2000" dirty="0"/>
                    </a:p>
                  </a:txBody>
                  <a:tcPr/>
                </a:tc>
                <a:extLst>
                  <a:ext uri="{0D108BD9-81ED-4DB2-BD59-A6C34878D82A}">
                    <a16:rowId xmlns:a16="http://schemas.microsoft.com/office/drawing/2014/main" val="4219745970"/>
                  </a:ext>
                </a:extLst>
              </a:tr>
              <a:tr h="370840">
                <a:tc>
                  <a:txBody>
                    <a:bodyPr/>
                    <a:lstStyle/>
                    <a:p>
                      <a:r>
                        <a:rPr lang="en-US" sz="2000" dirty="0"/>
                        <a:t>Surface compatibility</a:t>
                      </a:r>
                    </a:p>
                  </a:txBody>
                  <a:tcPr/>
                </a:tc>
                <a:tc>
                  <a:txBody>
                    <a:bodyPr/>
                    <a:lstStyle/>
                    <a:p>
                      <a:r>
                        <a:rPr lang="en-US" sz="2000" dirty="0"/>
                        <a:t>Good</a:t>
                      </a:r>
                    </a:p>
                  </a:txBody>
                  <a:tcPr/>
                </a:tc>
                <a:tc>
                  <a:txBody>
                    <a:bodyPr/>
                    <a:lstStyle/>
                    <a:p>
                      <a:r>
                        <a:rPr lang="en-US" sz="2000" dirty="0"/>
                        <a:t>May damage some surfaces</a:t>
                      </a:r>
                    </a:p>
                  </a:txBody>
                  <a:tcPr/>
                </a:tc>
                <a:tc>
                  <a:txBody>
                    <a:bodyPr/>
                    <a:lstStyle/>
                    <a:p>
                      <a:r>
                        <a:rPr lang="en-US" sz="2000" dirty="0"/>
                        <a:t>May damage some surfaces</a:t>
                      </a:r>
                    </a:p>
                  </a:txBody>
                  <a:tcPr/>
                </a:tc>
                <a:tc>
                  <a:txBody>
                    <a:bodyPr/>
                    <a:lstStyle/>
                    <a:p>
                      <a:r>
                        <a:rPr lang="en-US" sz="2000" dirty="0"/>
                        <a:t>Good</a:t>
                      </a:r>
                    </a:p>
                  </a:txBody>
                  <a:tcPr/>
                </a:tc>
                <a:tc>
                  <a:txBody>
                    <a:bodyPr/>
                    <a:lstStyle/>
                    <a:p>
                      <a:r>
                        <a:rPr lang="en-US" sz="2000" dirty="0"/>
                        <a:t>May damage some surfaces</a:t>
                      </a:r>
                    </a:p>
                  </a:txBody>
                  <a:tcPr/>
                </a:tc>
                <a:tc>
                  <a:txBody>
                    <a:bodyPr/>
                    <a:lstStyle/>
                    <a:p>
                      <a:r>
                        <a:rPr lang="en-US" sz="2000" dirty="0"/>
                        <a:t>Good</a:t>
                      </a:r>
                    </a:p>
                  </a:txBody>
                  <a:tcPr/>
                </a:tc>
                <a:extLst>
                  <a:ext uri="{0D108BD9-81ED-4DB2-BD59-A6C34878D82A}">
                    <a16:rowId xmlns:a16="http://schemas.microsoft.com/office/drawing/2014/main" val="1088499581"/>
                  </a:ext>
                </a:extLst>
              </a:tr>
              <a:tr h="370840">
                <a:tc>
                  <a:txBody>
                    <a:bodyPr/>
                    <a:lstStyle/>
                    <a:p>
                      <a:r>
                        <a:rPr lang="en-US" sz="2000" dirty="0"/>
                        <a:t>Pre-Cleaning Needed</a:t>
                      </a:r>
                    </a:p>
                  </a:txBody>
                  <a:tcPr/>
                </a:tc>
                <a:tc>
                  <a:txBody>
                    <a:bodyPr/>
                    <a:lstStyle/>
                    <a:p>
                      <a:r>
                        <a:rPr lang="en-US" sz="2000" dirty="0"/>
                        <a:t>Not needed. </a:t>
                      </a:r>
                    </a:p>
                    <a:p>
                      <a:r>
                        <a:rPr lang="en-US" sz="2000" dirty="0"/>
                        <a:t>One-step cleaner and disinfectant</a:t>
                      </a:r>
                    </a:p>
                  </a:txBody>
                  <a:tcPr/>
                </a:tc>
                <a:tc>
                  <a:txBody>
                    <a:bodyPr/>
                    <a:lstStyle/>
                    <a:p>
                      <a:r>
                        <a:rPr lang="en-US" sz="2000" dirty="0"/>
                        <a:t>Yes.  Pre-cleaning needed</a:t>
                      </a:r>
                    </a:p>
                  </a:txBody>
                  <a:tcPr/>
                </a:tc>
                <a:tc>
                  <a:txBody>
                    <a:bodyPr/>
                    <a:lstStyle/>
                    <a:p>
                      <a:r>
                        <a:rPr lang="en-US" sz="2000" dirty="0"/>
                        <a:t>Yes.  Pre-cleaning needed</a:t>
                      </a:r>
                    </a:p>
                  </a:txBody>
                  <a:tcPr/>
                </a:tc>
                <a:tc>
                  <a:txBody>
                    <a:bodyPr/>
                    <a:lstStyle/>
                    <a:p>
                      <a:r>
                        <a:rPr lang="en-US" sz="2000" dirty="0"/>
                        <a:t>Not needed. </a:t>
                      </a:r>
                    </a:p>
                    <a:p>
                      <a:r>
                        <a:rPr lang="en-US" sz="2000" dirty="0"/>
                        <a:t>One-step cleaner and disinfectant</a:t>
                      </a:r>
                    </a:p>
                  </a:txBody>
                  <a:tcPr/>
                </a:tc>
                <a:tc>
                  <a:txBody>
                    <a:bodyPr/>
                    <a:lstStyle/>
                    <a:p>
                      <a:r>
                        <a:rPr lang="en-US" sz="2000" dirty="0"/>
                        <a:t>Not needed. </a:t>
                      </a:r>
                    </a:p>
                    <a:p>
                      <a:r>
                        <a:rPr lang="en-US" sz="2000" dirty="0"/>
                        <a:t>One-step cleaner and disinfectant</a:t>
                      </a:r>
                    </a:p>
                  </a:txBody>
                  <a:tcPr/>
                </a:tc>
                <a:tc>
                  <a:txBody>
                    <a:bodyPr/>
                    <a:lstStyle/>
                    <a:p>
                      <a:r>
                        <a:rPr lang="en-US" sz="2000" dirty="0"/>
                        <a:t>Not needed. </a:t>
                      </a:r>
                    </a:p>
                    <a:p>
                      <a:r>
                        <a:rPr lang="en-US" sz="2000" dirty="0"/>
                        <a:t>One-step cleaner and disinfectant</a:t>
                      </a:r>
                    </a:p>
                    <a:p>
                      <a:endParaRPr lang="en-US" sz="2000" dirty="0"/>
                    </a:p>
                    <a:p>
                      <a:endParaRPr lang="en-US" sz="2000" dirty="0"/>
                    </a:p>
                  </a:txBody>
                  <a:tcPr/>
                </a:tc>
                <a:extLst>
                  <a:ext uri="{0D108BD9-81ED-4DB2-BD59-A6C34878D82A}">
                    <a16:rowId xmlns:a16="http://schemas.microsoft.com/office/drawing/2014/main" val="2791199524"/>
                  </a:ext>
                </a:extLst>
              </a:tr>
            </a:tbl>
          </a:graphicData>
        </a:graphic>
      </p:graphicFrame>
    </p:spTree>
    <p:extLst>
      <p:ext uri="{BB962C8B-B14F-4D97-AF65-F5344CB8AC3E}">
        <p14:creationId xmlns:p14="http://schemas.microsoft.com/office/powerpoint/2010/main" val="20776351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4"/>
            <a:ext cx="11029616" cy="1424763"/>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WHAT IS MEANT BY CONTACT TIME? </a:t>
            </a:r>
            <a:r>
              <a:rPr lang="en-US" b="1" cap="none" dirty="0" smtClean="0">
                <a:solidFill>
                  <a:prstClr val="black"/>
                </a:solidFill>
                <a:latin typeface="Calibri" panose="020F0502020204030204"/>
              </a:rPr>
              <a:t/>
            </a:r>
            <a:br>
              <a:rPr lang="en-US" b="1" cap="none" dirty="0" smtClean="0">
                <a:solidFill>
                  <a:prstClr val="black"/>
                </a:solidFill>
                <a:latin typeface="Calibri" panose="020F0502020204030204"/>
              </a:rPr>
            </a:br>
            <a:endParaRPr lang="en-US" dirty="0"/>
          </a:p>
        </p:txBody>
      </p:sp>
      <p:sp>
        <p:nvSpPr>
          <p:cNvPr id="4" name="TextBox 3"/>
          <p:cNvSpPr txBox="1"/>
          <p:nvPr/>
        </p:nvSpPr>
        <p:spPr>
          <a:xfrm>
            <a:off x="368595" y="1715956"/>
            <a:ext cx="11242213" cy="475957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2"/>
              </a:solidFill>
              <a:effectLst/>
              <a:uLnTx/>
              <a:uFillTx/>
              <a:latin typeface="Calibri" panose="020F0502020204030204"/>
              <a:ea typeface="+mn-ea"/>
              <a:cs typeface="+mn-cs"/>
            </a:endParaRPr>
          </a:p>
          <a:p>
            <a:pPr marL="285750" lvl="0" indent="-285750">
              <a:lnSpc>
                <a:spcPct val="108000"/>
              </a:lnSpc>
              <a:buFont typeface="Arial" panose="020B0604020202020204" pitchFamily="34" charset="0"/>
              <a:buChar char="•"/>
              <a:defRPr/>
            </a:pPr>
            <a:r>
              <a:rPr lang="en-US" sz="2400" dirty="0">
                <a:solidFill>
                  <a:schemeClr val="tx2"/>
                </a:solidFill>
                <a:latin typeface="Calibri" panose="020F0502020204030204"/>
              </a:rPr>
              <a:t>Also known as ‘dwell time’ </a:t>
            </a:r>
          </a:p>
          <a:p>
            <a:pPr marL="285750" lvl="0" indent="-285750">
              <a:lnSpc>
                <a:spcPct val="108000"/>
              </a:lnSpc>
              <a:buFont typeface="Arial" panose="020B0604020202020204" pitchFamily="34" charset="0"/>
              <a:buChar char="•"/>
              <a:defRPr/>
            </a:pPr>
            <a:r>
              <a:rPr lang="en-US" sz="2400" dirty="0">
                <a:solidFill>
                  <a:schemeClr val="tx2"/>
                </a:solidFill>
                <a:latin typeface="Calibri" panose="020F0502020204030204"/>
              </a:rPr>
              <a:t>Amount of time needed to complete disinfection after the disinfectant has come into contact with the surface.  </a:t>
            </a:r>
          </a:p>
          <a:p>
            <a:pPr marL="285750" lvl="0" indent="-285750">
              <a:lnSpc>
                <a:spcPct val="108000"/>
              </a:lnSpc>
              <a:buFont typeface="Arial" panose="020B0604020202020204" pitchFamily="34" charset="0"/>
              <a:buChar char="•"/>
              <a:defRPr/>
            </a:pPr>
            <a:r>
              <a:rPr lang="en-US" sz="2400" dirty="0">
                <a:solidFill>
                  <a:schemeClr val="tx2"/>
                </a:solidFill>
                <a:latin typeface="Calibri" panose="020F0502020204030204"/>
              </a:rPr>
              <a:t>For disinfection to occur, the surface must be wet long enough to maintain the stated time on the product label.  </a:t>
            </a:r>
          </a:p>
          <a:p>
            <a:pPr marL="285750" lvl="0" indent="-285750">
              <a:lnSpc>
                <a:spcPct val="108000"/>
              </a:lnSpc>
              <a:buFont typeface="Arial" panose="020B0604020202020204" pitchFamily="34" charset="0"/>
              <a:buChar char="•"/>
              <a:defRPr/>
            </a:pPr>
            <a:r>
              <a:rPr lang="en-US" sz="2400" dirty="0">
                <a:solidFill>
                  <a:schemeClr val="tx2"/>
                </a:solidFill>
                <a:latin typeface="Calibri" panose="020F0502020204030204"/>
              </a:rPr>
              <a:t>Most often, the required contact time is 1-3 minutes, but some products require a 10 minute contact time.  As typical room environments with controlled ambient temperatures and airflow, surfaces dry quickly so a long contact time may interfere with the disinfection process.</a:t>
            </a:r>
          </a:p>
          <a:p>
            <a:pPr lvl="0">
              <a:defRPr/>
            </a:pPr>
            <a:endParaRPr lang="en-US" sz="1400" dirty="0">
              <a:solidFill>
                <a:schemeClr val="tx2"/>
              </a:solidFill>
              <a:latin typeface="Calibri" panose="020F05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2"/>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2"/>
              </a:solidFill>
              <a:effectLst/>
              <a:uLnTx/>
              <a:uFillTx/>
              <a:latin typeface="Calibri" panose="020F0502020204030204"/>
              <a:ea typeface="+mn-ea"/>
              <a:cs typeface="+mn-cs"/>
            </a:endParaRPr>
          </a:p>
        </p:txBody>
      </p:sp>
      <p:sp>
        <p:nvSpPr>
          <p:cNvPr id="6" name="TextBox 5"/>
          <p:cNvSpPr txBox="1"/>
          <p:nvPr/>
        </p:nvSpPr>
        <p:spPr>
          <a:xfrm>
            <a:off x="4465674" y="6287875"/>
            <a:ext cx="7145134" cy="338554"/>
          </a:xfrm>
          <a:prstGeom prst="rect">
            <a:avLst/>
          </a:prstGeom>
          <a:noFill/>
        </p:spPr>
        <p:txBody>
          <a:bodyPr wrap="square" rtlCol="0">
            <a:spAutoFit/>
          </a:bodyPr>
          <a:lstStyle/>
          <a:p>
            <a:r>
              <a:rPr lang="en-US" sz="1600" dirty="0" smtClean="0"/>
              <a:t>CDC, 2008.  Guidelines for Disinfection and Sterilization in Healthcare Facilities</a:t>
            </a:r>
            <a:endParaRPr lang="en-US" sz="1600" dirty="0"/>
          </a:p>
        </p:txBody>
      </p:sp>
    </p:spTree>
    <p:extLst>
      <p:ext uri="{BB962C8B-B14F-4D97-AF65-F5344CB8AC3E}">
        <p14:creationId xmlns:p14="http://schemas.microsoft.com/office/powerpoint/2010/main" val="39583129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5"/>
            <a:ext cx="11029616" cy="992941"/>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PATIENT ROOM CONTAMINATION VIDEO</a:t>
            </a:r>
            <a:endParaRPr lang="en-US" dirty="0"/>
          </a:p>
        </p:txBody>
      </p:sp>
      <p:sp>
        <p:nvSpPr>
          <p:cNvPr id="4" name="TextBox 3"/>
          <p:cNvSpPr txBox="1"/>
          <p:nvPr/>
        </p:nvSpPr>
        <p:spPr>
          <a:xfrm>
            <a:off x="368595" y="1715956"/>
            <a:ext cx="11242213" cy="412420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US" sz="2800" dirty="0">
                <a:solidFill>
                  <a:schemeClr val="tx2"/>
                </a:solidFill>
              </a:rPr>
              <a:t>When patients and healthcare personnel interact with the environment, surfaces become opportunities for contamination</a:t>
            </a:r>
            <a:r>
              <a:rPr lang="en-US" sz="2800" dirty="0" smtClean="0">
                <a:solidFill>
                  <a:schemeClr val="tx2"/>
                </a:solidFill>
              </a:rPr>
              <a:t>.</a:t>
            </a:r>
          </a:p>
          <a:p>
            <a:endParaRPr lang="en-US" sz="2800" dirty="0">
              <a:solidFill>
                <a:schemeClr val="tx2"/>
              </a:solidFill>
            </a:endParaRPr>
          </a:p>
          <a:p>
            <a:r>
              <a:rPr lang="en-US" sz="2800" dirty="0">
                <a:solidFill>
                  <a:schemeClr val="tx2"/>
                </a:solidFill>
              </a:rPr>
              <a:t>After interacting with the patient in this room, notice the opportunities for contamination and germ spread you can see when the lights are off and the organisms make themselves known through fluorescence.</a:t>
            </a:r>
          </a:p>
          <a:p>
            <a:pPr lvl="0">
              <a:defRPr/>
            </a:pPr>
            <a:endParaRPr lang="en-US" sz="2800" dirty="0">
              <a:solidFill>
                <a:schemeClr val="tx2"/>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01163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5"/>
            <a:ext cx="11029616" cy="992941"/>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PATIENT ROOM CONTAMINATION VIDEO</a:t>
            </a:r>
            <a:endParaRPr lang="en-US" dirty="0"/>
          </a:p>
        </p:txBody>
      </p:sp>
      <p:pic>
        <p:nvPicPr>
          <p:cNvPr id="5" name="improper_hand_hygiene_08052022b_lg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672381" y="1918015"/>
            <a:ext cx="6938427" cy="3769573"/>
          </a:xfrm>
          <a:prstGeom prst="rect">
            <a:avLst/>
          </a:prstGeom>
        </p:spPr>
      </p:pic>
      <p:sp>
        <p:nvSpPr>
          <p:cNvPr id="3" name="Rectangle 2"/>
          <p:cNvSpPr/>
          <p:nvPr/>
        </p:nvSpPr>
        <p:spPr>
          <a:xfrm>
            <a:off x="404038" y="1918015"/>
            <a:ext cx="3125972" cy="4893647"/>
          </a:xfrm>
          <a:prstGeom prst="rect">
            <a:avLst/>
          </a:prstGeom>
        </p:spPr>
        <p:txBody>
          <a:bodyPr wrap="square">
            <a:spAutoFit/>
          </a:bodyPr>
          <a:lstStyle/>
          <a:p>
            <a:r>
              <a:rPr lang="en-US" sz="2400" dirty="0">
                <a:solidFill>
                  <a:schemeClr val="tx2"/>
                </a:solidFill>
              </a:rPr>
              <a:t>What infection prevention breeches did you identify</a:t>
            </a:r>
            <a:r>
              <a:rPr lang="en-US" sz="2400" dirty="0" smtClean="0">
                <a:solidFill>
                  <a:schemeClr val="tx2"/>
                </a:solidFill>
              </a:rPr>
              <a:t>?</a:t>
            </a:r>
          </a:p>
          <a:p>
            <a:endParaRPr lang="en-US" sz="2400" dirty="0">
              <a:solidFill>
                <a:schemeClr val="tx2"/>
              </a:solidFill>
            </a:endParaRPr>
          </a:p>
          <a:p>
            <a:r>
              <a:rPr lang="en-US" sz="2400" dirty="0">
                <a:solidFill>
                  <a:schemeClr val="tx2"/>
                </a:solidFill>
              </a:rPr>
              <a:t>What actions should the healthcare worker have taken to prevent surface </a:t>
            </a:r>
            <a:r>
              <a:rPr lang="en-US" sz="2400" dirty="0" smtClean="0">
                <a:solidFill>
                  <a:schemeClr val="tx2"/>
                </a:solidFill>
              </a:rPr>
              <a:t>and equipment </a:t>
            </a:r>
            <a:r>
              <a:rPr lang="en-US" sz="2400" dirty="0">
                <a:solidFill>
                  <a:schemeClr val="tx2"/>
                </a:solidFill>
              </a:rPr>
              <a:t>contamination</a:t>
            </a:r>
            <a:r>
              <a:rPr lang="en-US" sz="2400" dirty="0" smtClean="0">
                <a:solidFill>
                  <a:schemeClr val="tx2"/>
                </a:solidFill>
              </a:rPr>
              <a:t>?</a:t>
            </a:r>
          </a:p>
          <a:p>
            <a:endParaRPr lang="en-US" sz="2400" dirty="0">
              <a:solidFill>
                <a:schemeClr val="tx2"/>
              </a:solidFill>
            </a:endParaRPr>
          </a:p>
          <a:p>
            <a:r>
              <a:rPr lang="en-US" sz="2400" dirty="0">
                <a:solidFill>
                  <a:schemeClr val="tx2"/>
                </a:solidFill>
              </a:rPr>
              <a:t>What are the risks you can anticipate impacting patient </a:t>
            </a:r>
            <a:r>
              <a:rPr lang="en-US" sz="2400" dirty="0" smtClean="0">
                <a:solidFill>
                  <a:schemeClr val="tx2"/>
                </a:solidFill>
              </a:rPr>
              <a:t>safety?</a:t>
            </a:r>
            <a:endParaRPr lang="en-US" sz="2400" dirty="0">
              <a:solidFill>
                <a:schemeClr val="tx2"/>
              </a:solidFill>
            </a:endParaRPr>
          </a:p>
        </p:txBody>
      </p:sp>
      <p:sp>
        <p:nvSpPr>
          <p:cNvPr id="6" name="TextBox 5"/>
          <p:cNvSpPr txBox="1"/>
          <p:nvPr/>
        </p:nvSpPr>
        <p:spPr>
          <a:xfrm>
            <a:off x="4843849" y="6211669"/>
            <a:ext cx="6549081" cy="646331"/>
          </a:xfrm>
          <a:prstGeom prst="rect">
            <a:avLst/>
          </a:prstGeom>
          <a:noFill/>
        </p:spPr>
        <p:txBody>
          <a:bodyPr wrap="square" rtlCol="0">
            <a:spAutoFit/>
          </a:bodyPr>
          <a:lstStyle/>
          <a:p>
            <a:r>
              <a:rPr lang="en-US" dirty="0"/>
              <a:t>Developed by the Kentucky Infection Prevention Training Center (</a:t>
            </a:r>
            <a:r>
              <a:rPr lang="en-US" dirty="0" err="1"/>
              <a:t>KyIP</a:t>
            </a:r>
            <a:r>
              <a:rPr lang="en-US" dirty="0"/>
              <a:t>, 2022). Used with permission</a:t>
            </a:r>
            <a:r>
              <a:rPr lang="en-US" dirty="0" smtClean="0"/>
              <a:t>.</a:t>
            </a:r>
            <a:endParaRPr lang="en-US" dirty="0"/>
          </a:p>
        </p:txBody>
      </p:sp>
    </p:spTree>
    <p:extLst>
      <p:ext uri="{BB962C8B-B14F-4D97-AF65-F5344CB8AC3E}">
        <p14:creationId xmlns:p14="http://schemas.microsoft.com/office/powerpoint/2010/main" val="309342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7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612678"/>
            <a:ext cx="11204408" cy="1312278"/>
          </a:xfrm>
        </p:spPr>
        <p:txBody>
          <a:bodyPr>
            <a:normAutofit/>
          </a:bodyPr>
          <a:lstStyle/>
          <a:p>
            <a:r>
              <a:rPr lang="en-US" dirty="0"/>
              <a:t/>
            </a:r>
            <a:br>
              <a:rPr lang="en-US" dirty="0"/>
            </a:br>
            <a:endParaRPr lang="en-US" dirty="0"/>
          </a:p>
        </p:txBody>
      </p:sp>
      <p:sp>
        <p:nvSpPr>
          <p:cNvPr id="3" name="Content Placeholder 2"/>
          <p:cNvSpPr>
            <a:spLocks noGrp="1"/>
          </p:cNvSpPr>
          <p:nvPr>
            <p:ph idx="1"/>
          </p:nvPr>
        </p:nvSpPr>
        <p:spPr>
          <a:xfrm>
            <a:off x="508000" y="4673600"/>
            <a:ext cx="11102807" cy="2087417"/>
          </a:xfrm>
        </p:spPr>
        <p:txBody>
          <a:bodyPr>
            <a:normAutofit lnSpcReduction="10000"/>
          </a:bodyPr>
          <a:lstStyle/>
          <a:p>
            <a:pPr marL="0" indent="0">
              <a:buNone/>
            </a:pPr>
            <a:r>
              <a:rPr lang="en-US" dirty="0"/>
              <a:t>Project Firstline is a national collaborative led by the U.S. Centers for Disease Control and Prevention (CDC) to provide infection control training and education to frontline healthcare workers and public health personnel. The Kentucky Infection Prevention Training Center is proud to partner with the Kentucky Department of Public Health and Project Firstline. Funding for the Kentucky Infection Prevention Training Center (</a:t>
            </a:r>
            <a:r>
              <a:rPr lang="en-US" dirty="0" err="1"/>
              <a:t>KyIP</a:t>
            </a:r>
            <a:r>
              <a:rPr lang="en-US" dirty="0"/>
              <a:t>) is provided through the Centers for Disease Control and Prevention (CDC) Epidemiology and Laboratory Capacity (ELC) Enhancing Detection grant supplement award to the Kentucky Department for Public Health (KDPH). CDC is an agency within the Department of Health and Human Services (HHS). The contents of this simulation skill packets do not necessarily represent the policies of CDC or HHS and should not be considered an endorsement by the Federal Government</a:t>
            </a:r>
          </a:p>
        </p:txBody>
      </p:sp>
      <p:pic>
        <p:nvPicPr>
          <p:cNvPr id="4" name="Picture 2" descr="https://www.cdc.gov/infectioncontrol/projectfirstline/images/MultiMedia-SM-Twitter-ICTrainingForYou.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8344" y="1924956"/>
            <a:ext cx="5762170" cy="261041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24354" y="914874"/>
            <a:ext cx="5466818" cy="707886"/>
          </a:xfrm>
          <a:prstGeom prst="rect">
            <a:avLst/>
          </a:prstGeom>
        </p:spPr>
        <p:txBody>
          <a:bodyPr wrap="none">
            <a:spAutoFit/>
          </a:bodyPr>
          <a:lstStyle/>
          <a:p>
            <a:r>
              <a:rPr lang="en-US" sz="4000" b="1" dirty="0">
                <a:solidFill>
                  <a:schemeClr val="bg1"/>
                </a:solidFill>
              </a:rPr>
              <a:t>PROJECT FIRSTLINE</a:t>
            </a:r>
          </a:p>
        </p:txBody>
      </p:sp>
    </p:spTree>
    <p:extLst>
      <p:ext uri="{BB962C8B-B14F-4D97-AF65-F5344CB8AC3E}">
        <p14:creationId xmlns:p14="http://schemas.microsoft.com/office/powerpoint/2010/main" val="38661053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diagram&#10;&#10;Description automatically generated">
            <a:extLst>
              <a:ext uri="{FF2B5EF4-FFF2-40B4-BE49-F238E27FC236}">
                <a16:creationId xmlns:a16="http://schemas.microsoft.com/office/drawing/2014/main" id="{3D865A6D-FE9E-C249-8544-FE89D07EB2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096666" cy="685800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2D56B64D-CE1A-0C4E-AA17-83D5DEC227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95336" y="0"/>
            <a:ext cx="4090160" cy="6858000"/>
          </a:xfrm>
          <a:prstGeom prst="rect">
            <a:avLst/>
          </a:prstGeom>
        </p:spPr>
      </p:pic>
      <p:sp>
        <p:nvSpPr>
          <p:cNvPr id="13" name="TextBox 12">
            <a:extLst>
              <a:ext uri="{FF2B5EF4-FFF2-40B4-BE49-F238E27FC236}">
                <a16:creationId xmlns:a16="http://schemas.microsoft.com/office/drawing/2014/main" id="{17535021-C213-4343-A970-912F9C429A17}"/>
              </a:ext>
            </a:extLst>
          </p:cNvPr>
          <p:cNvSpPr txBox="1"/>
          <p:nvPr/>
        </p:nvSpPr>
        <p:spPr>
          <a:xfrm>
            <a:off x="4476466" y="1624084"/>
            <a:ext cx="3411940" cy="169277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Project Firstline Infographics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p:cNvSpPr txBox="1"/>
          <p:nvPr/>
        </p:nvSpPr>
        <p:spPr>
          <a:xfrm>
            <a:off x="3557878" y="6488668"/>
            <a:ext cx="5249115" cy="369332"/>
          </a:xfrm>
          <a:prstGeom prst="rect">
            <a:avLst/>
          </a:prstGeom>
          <a:noFill/>
        </p:spPr>
        <p:txBody>
          <a:bodyPr wrap="square" rtlCol="0">
            <a:spAutoFit/>
          </a:bodyPr>
          <a:lstStyle/>
          <a:p>
            <a:r>
              <a:rPr lang="en-US" b="1" dirty="0"/>
              <a:t>CDC, 2022. Project </a:t>
            </a:r>
            <a:r>
              <a:rPr lang="en-US" b="1" dirty="0" err="1"/>
              <a:t>Firstline</a:t>
            </a:r>
            <a:r>
              <a:rPr lang="en-US" b="1" dirty="0"/>
              <a:t> </a:t>
            </a:r>
            <a:r>
              <a:rPr lang="en-US" b="1" dirty="0" smtClean="0"/>
              <a:t>videos-graphics</a:t>
            </a:r>
            <a:endParaRPr lang="en-US" b="1" dirty="0"/>
          </a:p>
        </p:txBody>
      </p:sp>
    </p:spTree>
    <p:extLst>
      <p:ext uri="{BB962C8B-B14F-4D97-AF65-F5344CB8AC3E}">
        <p14:creationId xmlns:p14="http://schemas.microsoft.com/office/powerpoint/2010/main" val="15916716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graphical user interface&#10;&#10;Description automatically generated">
            <a:extLst>
              <a:ext uri="{FF2B5EF4-FFF2-40B4-BE49-F238E27FC236}">
                <a16:creationId xmlns:a16="http://schemas.microsoft.com/office/drawing/2014/main" id="{7C289D6D-6978-6841-B8DD-4738394413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606" y="635352"/>
            <a:ext cx="5017518" cy="2850046"/>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5844AEF0-082A-2E4F-97E9-98A1EA5D4C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606" y="3941804"/>
            <a:ext cx="5018799" cy="2644347"/>
          </a:xfrm>
          <a:prstGeom prst="rect">
            <a:avLst/>
          </a:prstGeom>
        </p:spPr>
      </p:pic>
      <p:sp>
        <p:nvSpPr>
          <p:cNvPr id="7" name="TextBox 6">
            <a:extLst>
              <a:ext uri="{FF2B5EF4-FFF2-40B4-BE49-F238E27FC236}">
                <a16:creationId xmlns:a16="http://schemas.microsoft.com/office/drawing/2014/main" id="{B9889FD7-C897-9A45-8321-09370F641EB3}"/>
              </a:ext>
            </a:extLst>
          </p:cNvPr>
          <p:cNvSpPr txBox="1"/>
          <p:nvPr/>
        </p:nvSpPr>
        <p:spPr>
          <a:xfrm>
            <a:off x="6757432" y="3095418"/>
            <a:ext cx="3411940" cy="169277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Project Firstline Infographics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p:cNvSpPr txBox="1"/>
          <p:nvPr/>
        </p:nvSpPr>
        <p:spPr>
          <a:xfrm>
            <a:off x="5498757" y="6017742"/>
            <a:ext cx="6301946" cy="646331"/>
          </a:xfrm>
          <a:prstGeom prst="rect">
            <a:avLst/>
          </a:prstGeom>
          <a:noFill/>
        </p:spPr>
        <p:txBody>
          <a:bodyPr wrap="square" rtlCol="0">
            <a:spAutoFit/>
          </a:bodyPr>
          <a:lstStyle/>
          <a:p>
            <a:r>
              <a:rPr lang="en-US" b="1" dirty="0"/>
              <a:t>CDC, 2022. Project </a:t>
            </a:r>
            <a:r>
              <a:rPr lang="en-US" b="1" dirty="0" err="1"/>
              <a:t>Firstline</a:t>
            </a:r>
            <a:r>
              <a:rPr lang="en-US" b="1" dirty="0"/>
              <a:t> videos-graphics</a:t>
            </a:r>
          </a:p>
          <a:p>
            <a:endParaRPr lang="en-US" dirty="0"/>
          </a:p>
        </p:txBody>
      </p:sp>
    </p:spTree>
    <p:extLst>
      <p:ext uri="{BB962C8B-B14F-4D97-AF65-F5344CB8AC3E}">
        <p14:creationId xmlns:p14="http://schemas.microsoft.com/office/powerpoint/2010/main" val="38532859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5"/>
            <a:ext cx="11029616" cy="992941"/>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TAKEWAY MESSAGES</a:t>
            </a:r>
            <a:endParaRPr lang="en-US" dirty="0"/>
          </a:p>
        </p:txBody>
      </p:sp>
      <p:sp>
        <p:nvSpPr>
          <p:cNvPr id="4" name="TextBox 3"/>
          <p:cNvSpPr txBox="1"/>
          <p:nvPr/>
        </p:nvSpPr>
        <p:spPr>
          <a:xfrm>
            <a:off x="368595" y="1715956"/>
            <a:ext cx="11476075" cy="506940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indent="-342900">
              <a:lnSpc>
                <a:spcPct val="108000"/>
              </a:lnSpc>
              <a:spcBef>
                <a:spcPts val="0"/>
              </a:spcBef>
              <a:spcAft>
                <a:spcPts val="600"/>
              </a:spcAft>
              <a:buFont typeface="Wingdings" panose="05000000000000000000" pitchFamily="2" charset="2"/>
              <a:buChar char="§"/>
            </a:pPr>
            <a:r>
              <a:rPr lang="en-US" sz="2400" dirty="0">
                <a:solidFill>
                  <a:schemeClr val="tx2"/>
                </a:solidFill>
              </a:rPr>
              <a:t>When patients and healthcare personnel interact with the environment, surfaces become opportunities for contamination.</a:t>
            </a:r>
          </a:p>
          <a:p>
            <a:pPr marL="342900" indent="-342900">
              <a:lnSpc>
                <a:spcPct val="108000"/>
              </a:lnSpc>
              <a:spcBef>
                <a:spcPts val="0"/>
              </a:spcBef>
              <a:spcAft>
                <a:spcPts val="600"/>
              </a:spcAft>
              <a:buFont typeface="Wingdings" panose="05000000000000000000" pitchFamily="2" charset="2"/>
              <a:buChar char="§"/>
            </a:pPr>
            <a:r>
              <a:rPr lang="en-US" sz="2400" dirty="0">
                <a:solidFill>
                  <a:schemeClr val="tx2"/>
                </a:solidFill>
              </a:rPr>
              <a:t>Contaminated surfaces that are touched by the hands of healthcare personnel and patients allow opportunities for movement of organisms from surfaces to hands, and from hands to surfaces.</a:t>
            </a:r>
          </a:p>
          <a:p>
            <a:pPr marL="342900" indent="-342900">
              <a:lnSpc>
                <a:spcPct val="108000"/>
              </a:lnSpc>
              <a:spcBef>
                <a:spcPts val="0"/>
              </a:spcBef>
              <a:spcAft>
                <a:spcPts val="600"/>
              </a:spcAft>
              <a:buFont typeface="Wingdings" panose="05000000000000000000" pitchFamily="2" charset="2"/>
              <a:buChar char="§"/>
            </a:pPr>
            <a:r>
              <a:rPr lang="en-US" sz="2400" dirty="0">
                <a:solidFill>
                  <a:schemeClr val="tx2"/>
                </a:solidFill>
              </a:rPr>
              <a:t>Reusable medical equipment can serve as a reservoir for germs and must be part of a consistent and reliable environmental disinfection process.</a:t>
            </a:r>
          </a:p>
          <a:p>
            <a:pPr marL="342900" indent="-342900">
              <a:lnSpc>
                <a:spcPct val="108000"/>
              </a:lnSpc>
              <a:spcBef>
                <a:spcPts val="0"/>
              </a:spcBef>
              <a:spcAft>
                <a:spcPts val="600"/>
              </a:spcAft>
              <a:buFont typeface="Wingdings" panose="05000000000000000000" pitchFamily="2" charset="2"/>
              <a:buChar char="§"/>
            </a:pPr>
            <a:r>
              <a:rPr lang="en-US" sz="2400" dirty="0">
                <a:solidFill>
                  <a:schemeClr val="tx2"/>
                </a:solidFill>
              </a:rPr>
              <a:t>Equipment that may be used as part of care with one patient, must be cleaned and disinfected before moving to another patient.  If not properly cleaned and disinfected, the reusable medical equipment may serve as a vehicle for germ spread.</a:t>
            </a:r>
          </a:p>
          <a:p>
            <a:pPr marL="342900" indent="-342900">
              <a:lnSpc>
                <a:spcPct val="108000"/>
              </a:lnSpc>
              <a:spcBef>
                <a:spcPts val="0"/>
              </a:spcBef>
              <a:spcAft>
                <a:spcPts val="0"/>
              </a:spcAft>
              <a:buFont typeface="Wingdings" panose="05000000000000000000" pitchFamily="2" charset="2"/>
              <a:buChar char="§"/>
            </a:pPr>
            <a:r>
              <a:rPr lang="en-US" sz="2400" dirty="0">
                <a:solidFill>
                  <a:schemeClr val="tx2"/>
                </a:solidFill>
              </a:rPr>
              <a:t>Germs cannot be seen, so standard practices must be part of a patient safety approach.</a:t>
            </a:r>
          </a:p>
        </p:txBody>
      </p:sp>
    </p:spTree>
    <p:extLst>
      <p:ext uri="{BB962C8B-B14F-4D97-AF65-F5344CB8AC3E}">
        <p14:creationId xmlns:p14="http://schemas.microsoft.com/office/powerpoint/2010/main" val="20797146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5"/>
            <a:ext cx="11029616" cy="992941"/>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ELEMENTS OF A GERMICIDE LABEL</a:t>
            </a:r>
            <a:endParaRPr lang="en-US" dirty="0"/>
          </a:p>
        </p:txBody>
      </p:sp>
      <p:sp>
        <p:nvSpPr>
          <p:cNvPr id="5" name="Content Placeholder 2"/>
          <p:cNvSpPr>
            <a:spLocks noGrp="1"/>
          </p:cNvSpPr>
          <p:nvPr>
            <p:ph idx="1"/>
          </p:nvPr>
        </p:nvSpPr>
        <p:spPr>
          <a:xfrm>
            <a:off x="449580" y="2025963"/>
            <a:ext cx="11292840" cy="4204800"/>
          </a:xfrm>
        </p:spPr>
        <p:txBody>
          <a:bodyPr>
            <a:normAutofit fontScale="92500" lnSpcReduction="20000"/>
          </a:bodyPr>
          <a:lstStyle/>
          <a:p>
            <a:r>
              <a:rPr lang="en-US" sz="3000" dirty="0"/>
              <a:t>Germicide labels provide important information for the user.</a:t>
            </a:r>
          </a:p>
          <a:p>
            <a:r>
              <a:rPr lang="en-US" sz="3000" dirty="0"/>
              <a:t>What information is important to know when using a germicide? </a:t>
            </a:r>
          </a:p>
          <a:p>
            <a:r>
              <a:rPr lang="en-US" sz="3000" dirty="0"/>
              <a:t>List 5 important pieces of information:</a:t>
            </a:r>
          </a:p>
          <a:p>
            <a:endParaRPr lang="en-US" sz="3000" dirty="0"/>
          </a:p>
          <a:p>
            <a:pPr marL="201168" lvl="1" indent="0">
              <a:buNone/>
            </a:pPr>
            <a:r>
              <a:rPr lang="en-US" sz="2400" dirty="0"/>
              <a:t>1. ________________</a:t>
            </a:r>
          </a:p>
          <a:p>
            <a:pPr marL="201168" lvl="1" indent="0">
              <a:buNone/>
            </a:pPr>
            <a:r>
              <a:rPr lang="en-US" sz="2400" dirty="0"/>
              <a:t>2. ________________</a:t>
            </a:r>
          </a:p>
          <a:p>
            <a:pPr marL="201168" lvl="1" indent="0">
              <a:buNone/>
            </a:pPr>
            <a:r>
              <a:rPr lang="en-US" sz="2400" dirty="0"/>
              <a:t>3. ________________</a:t>
            </a:r>
          </a:p>
          <a:p>
            <a:pPr marL="201168" lvl="1" indent="0">
              <a:buNone/>
            </a:pPr>
            <a:r>
              <a:rPr lang="en-US" sz="2400" dirty="0"/>
              <a:t>4. ________________</a:t>
            </a:r>
          </a:p>
          <a:p>
            <a:pPr marL="201168" lvl="1" indent="0">
              <a:buNone/>
            </a:pPr>
            <a:r>
              <a:rPr lang="en-US" sz="2400" dirty="0"/>
              <a:t>5. ________________</a:t>
            </a:r>
          </a:p>
        </p:txBody>
      </p:sp>
    </p:spTree>
    <p:extLst>
      <p:ext uri="{BB962C8B-B14F-4D97-AF65-F5344CB8AC3E}">
        <p14:creationId xmlns:p14="http://schemas.microsoft.com/office/powerpoint/2010/main" val="40019766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5"/>
            <a:ext cx="5947199" cy="992941"/>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GERMICIDE LABEL</a:t>
            </a:r>
            <a:endParaRPr lang="en-US" dirty="0"/>
          </a:p>
        </p:txBody>
      </p:sp>
      <p:pic>
        <p:nvPicPr>
          <p:cNvPr id="6" name="Content Placeholder 5" descr="Timeline&#10;&#10;Description automatically generated">
            <a:extLst>
              <a:ext uri="{FF2B5EF4-FFF2-40B4-BE49-F238E27FC236}">
                <a16:creationId xmlns:a16="http://schemas.microsoft.com/office/drawing/2014/main" id="{77760B20-11B6-584F-A7A4-F6E5C2B1792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30474" y="4723"/>
            <a:ext cx="5361526" cy="6853277"/>
          </a:xfrm>
        </p:spPr>
      </p:pic>
      <p:sp>
        <p:nvSpPr>
          <p:cNvPr id="7" name="Text Placeholder 3"/>
          <p:cNvSpPr txBox="1">
            <a:spLocks/>
          </p:cNvSpPr>
          <p:nvPr/>
        </p:nvSpPr>
        <p:spPr>
          <a:xfrm>
            <a:off x="1076157" y="2391718"/>
            <a:ext cx="4920606" cy="3698318"/>
          </a:xfrm>
          <a:prstGeom prst="rect">
            <a:avLst/>
          </a:prstGeom>
        </p:spPr>
        <p:txBody>
          <a:bodyP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42900" indent="-342900">
              <a:buFont typeface="Arial" panose="020B0604020202020204" pitchFamily="34" charset="0"/>
              <a:buChar char="•"/>
            </a:pPr>
            <a:r>
              <a:rPr lang="en-US" sz="2800" dirty="0" smtClean="0"/>
              <a:t>Locating the active ingredients</a:t>
            </a:r>
          </a:p>
          <a:p>
            <a:pPr marL="342900" indent="-342900">
              <a:buFont typeface="Arial" panose="020B0604020202020204" pitchFamily="34" charset="0"/>
              <a:buChar char="•"/>
            </a:pPr>
            <a:r>
              <a:rPr lang="en-US" sz="2800" dirty="0" smtClean="0"/>
              <a:t>Reviewing instructions for use</a:t>
            </a:r>
          </a:p>
          <a:p>
            <a:pPr marL="342900" indent="-342900">
              <a:buFont typeface="Arial" panose="020B0604020202020204" pitchFamily="34" charset="0"/>
              <a:buChar char="•"/>
            </a:pPr>
            <a:r>
              <a:rPr lang="en-US" sz="2800" dirty="0" smtClean="0"/>
              <a:t>Contact time</a:t>
            </a:r>
          </a:p>
          <a:p>
            <a:pPr marL="342900" indent="-342900">
              <a:buFont typeface="Arial" panose="020B0604020202020204" pitchFamily="34" charset="0"/>
              <a:buChar char="•"/>
            </a:pPr>
            <a:r>
              <a:rPr lang="en-US" sz="2800" dirty="0" smtClean="0"/>
              <a:t>Using the disinfectant safely</a:t>
            </a:r>
          </a:p>
          <a:p>
            <a:pPr marL="342900" indent="-342900">
              <a:buFont typeface="Arial" panose="020B0604020202020204" pitchFamily="34" charset="0"/>
              <a:buChar char="•"/>
            </a:pPr>
            <a:r>
              <a:rPr lang="en-US" sz="2800" dirty="0" smtClean="0"/>
              <a:t>Storage and disposal</a:t>
            </a:r>
            <a:endParaRPr lang="en-US" sz="2800" dirty="0"/>
          </a:p>
        </p:txBody>
      </p:sp>
      <p:sp>
        <p:nvSpPr>
          <p:cNvPr id="3" name="TextBox 2"/>
          <p:cNvSpPr txBox="1"/>
          <p:nvPr/>
        </p:nvSpPr>
        <p:spPr>
          <a:xfrm>
            <a:off x="249382" y="6090036"/>
            <a:ext cx="5747381" cy="369332"/>
          </a:xfrm>
          <a:prstGeom prst="rect">
            <a:avLst/>
          </a:prstGeom>
          <a:noFill/>
        </p:spPr>
        <p:txBody>
          <a:bodyPr wrap="square" rtlCol="0">
            <a:spAutoFit/>
          </a:bodyPr>
          <a:lstStyle/>
          <a:p>
            <a:r>
              <a:rPr lang="en-US" b="1" dirty="0" smtClean="0"/>
              <a:t>CDC, 2022. Project </a:t>
            </a:r>
            <a:r>
              <a:rPr lang="en-US" b="1" dirty="0" err="1"/>
              <a:t>F</a:t>
            </a:r>
            <a:r>
              <a:rPr lang="en-US" b="1" dirty="0" err="1" smtClean="0"/>
              <a:t>irstline</a:t>
            </a:r>
            <a:r>
              <a:rPr lang="en-US" b="1" dirty="0" smtClean="0"/>
              <a:t> videos-graphics</a:t>
            </a:r>
            <a:endParaRPr lang="en-US" b="1" dirty="0"/>
          </a:p>
        </p:txBody>
      </p:sp>
    </p:spTree>
    <p:extLst>
      <p:ext uri="{BB962C8B-B14F-4D97-AF65-F5344CB8AC3E}">
        <p14:creationId xmlns:p14="http://schemas.microsoft.com/office/powerpoint/2010/main" val="4402262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5"/>
            <a:ext cx="5947199" cy="992941"/>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DISINFECTION OF A SURFACE</a:t>
            </a:r>
            <a:endParaRPr lang="en-US" dirty="0"/>
          </a:p>
        </p:txBody>
      </p:sp>
      <p:sp>
        <p:nvSpPr>
          <p:cNvPr id="8" name="Content Placeholder 2"/>
          <p:cNvSpPr>
            <a:spLocks noGrp="1"/>
          </p:cNvSpPr>
          <p:nvPr>
            <p:ph idx="1"/>
          </p:nvPr>
        </p:nvSpPr>
        <p:spPr>
          <a:xfrm>
            <a:off x="581192" y="1493874"/>
            <a:ext cx="11398101" cy="5257800"/>
          </a:xfrm>
        </p:spPr>
        <p:txBody>
          <a:bodyPr>
            <a:noAutofit/>
          </a:bodyPr>
          <a:lstStyle/>
          <a:p>
            <a:pPr>
              <a:lnSpc>
                <a:spcPct val="108000"/>
              </a:lnSpc>
              <a:spcBef>
                <a:spcPts val="0"/>
              </a:spcBef>
              <a:spcAft>
                <a:spcPts val="0"/>
              </a:spcAft>
            </a:pPr>
            <a:r>
              <a:rPr lang="en-US" sz="2400" dirty="0"/>
              <a:t>Applying a germicide to a piece of reusable equipment or room surface requires that the germicide come into contact with the entire surface for a specified period of time</a:t>
            </a:r>
            <a:r>
              <a:rPr lang="en-US" sz="2400" dirty="0" smtClean="0"/>
              <a:t>.</a:t>
            </a:r>
          </a:p>
          <a:p>
            <a:pPr>
              <a:lnSpc>
                <a:spcPct val="108000"/>
              </a:lnSpc>
              <a:spcBef>
                <a:spcPts val="0"/>
              </a:spcBef>
              <a:spcAft>
                <a:spcPts val="0"/>
              </a:spcAft>
            </a:pPr>
            <a:endParaRPr lang="en-US" sz="1000" dirty="0"/>
          </a:p>
          <a:p>
            <a:pPr>
              <a:lnSpc>
                <a:spcPct val="108000"/>
              </a:lnSpc>
              <a:spcBef>
                <a:spcPts val="0"/>
              </a:spcBef>
              <a:spcAft>
                <a:spcPts val="0"/>
              </a:spcAft>
            </a:pPr>
            <a:r>
              <a:rPr lang="en-US" sz="2400" dirty="0"/>
              <a:t>This time is called:  _______________________________.</a:t>
            </a:r>
          </a:p>
          <a:p>
            <a:pPr>
              <a:lnSpc>
                <a:spcPct val="108000"/>
              </a:lnSpc>
              <a:spcBef>
                <a:spcPts val="0"/>
              </a:spcBef>
              <a:spcAft>
                <a:spcPts val="0"/>
              </a:spcAft>
            </a:pPr>
            <a:endParaRPr lang="en-US" sz="1000" dirty="0"/>
          </a:p>
          <a:p>
            <a:pPr>
              <a:lnSpc>
                <a:spcPct val="108000"/>
              </a:lnSpc>
              <a:spcBef>
                <a:spcPts val="0"/>
              </a:spcBef>
              <a:spcAft>
                <a:spcPts val="0"/>
              </a:spcAft>
            </a:pPr>
            <a:r>
              <a:rPr lang="en-US" sz="2400" dirty="0"/>
              <a:t>Mechanical friction, or wiping, of the surface helps expose all surfaces.  Wiping should be done:</a:t>
            </a:r>
          </a:p>
          <a:p>
            <a:pPr lvl="1">
              <a:lnSpc>
                <a:spcPct val="108000"/>
              </a:lnSpc>
              <a:spcBef>
                <a:spcPts val="0"/>
              </a:spcBef>
              <a:spcAft>
                <a:spcPts val="0"/>
              </a:spcAft>
              <a:buFont typeface="Courier New" panose="02070309020205020404" pitchFamily="49" charset="0"/>
              <a:buChar char="o"/>
            </a:pPr>
            <a:r>
              <a:rPr lang="en-US" sz="2400" dirty="0" smtClean="0"/>
              <a:t> In </a:t>
            </a:r>
            <a:r>
              <a:rPr lang="en-US" sz="2400" dirty="0"/>
              <a:t>a circular or back and forth motion with overlap to ensure complete </a:t>
            </a:r>
            <a:r>
              <a:rPr lang="en-US" sz="2400" dirty="0" smtClean="0"/>
              <a:t>contact</a:t>
            </a:r>
            <a:endParaRPr lang="en-US" sz="2400" dirty="0"/>
          </a:p>
          <a:p>
            <a:pPr marL="201168" lvl="1" indent="0">
              <a:lnSpc>
                <a:spcPct val="108000"/>
              </a:lnSpc>
              <a:spcBef>
                <a:spcPts val="0"/>
              </a:spcBef>
              <a:spcAft>
                <a:spcPts val="0"/>
              </a:spcAft>
              <a:buNone/>
            </a:pPr>
            <a:r>
              <a:rPr lang="en-US" sz="2400" dirty="0"/>
              <a:t>OR</a:t>
            </a:r>
          </a:p>
          <a:p>
            <a:pPr lvl="1">
              <a:lnSpc>
                <a:spcPct val="108000"/>
              </a:lnSpc>
              <a:spcBef>
                <a:spcPts val="0"/>
              </a:spcBef>
              <a:spcAft>
                <a:spcPts val="0"/>
              </a:spcAft>
              <a:buFont typeface="Courier New" panose="02070309020205020404" pitchFamily="49" charset="0"/>
              <a:buChar char="o"/>
            </a:pPr>
            <a:r>
              <a:rPr lang="en-US" sz="2400" dirty="0" smtClean="0"/>
              <a:t> In </a:t>
            </a:r>
            <a:r>
              <a:rPr lang="en-US" sz="2400" dirty="0"/>
              <a:t>a back and forth motion taking care to avoid go over the same areas so inadvertent recontamination of an area is </a:t>
            </a:r>
            <a:r>
              <a:rPr lang="en-US" sz="2400" dirty="0" smtClean="0"/>
              <a:t>prevented</a:t>
            </a:r>
            <a:endParaRPr lang="en-US" sz="2400" dirty="0"/>
          </a:p>
        </p:txBody>
      </p:sp>
    </p:spTree>
    <p:extLst>
      <p:ext uri="{BB962C8B-B14F-4D97-AF65-F5344CB8AC3E}">
        <p14:creationId xmlns:p14="http://schemas.microsoft.com/office/powerpoint/2010/main" val="14815232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5"/>
            <a:ext cx="5947199" cy="992941"/>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DISINFECTION OF A SURFACE</a:t>
            </a:r>
            <a:endParaRPr lang="en-US" dirty="0"/>
          </a:p>
        </p:txBody>
      </p:sp>
      <p:pic>
        <p:nvPicPr>
          <p:cNvPr id="5" name="sim09142022_edited_0914202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63639" y="1907104"/>
            <a:ext cx="6718080" cy="3778920"/>
          </a:xfrm>
          <a:prstGeom prst="rect">
            <a:avLst/>
          </a:prstGeom>
        </p:spPr>
      </p:pic>
      <p:sp>
        <p:nvSpPr>
          <p:cNvPr id="6" name="Text Placeholder 3"/>
          <p:cNvSpPr txBox="1">
            <a:spLocks/>
          </p:cNvSpPr>
          <p:nvPr/>
        </p:nvSpPr>
        <p:spPr>
          <a:xfrm>
            <a:off x="404037" y="2055384"/>
            <a:ext cx="3393484" cy="4621862"/>
          </a:xfrm>
          <a:prstGeom prst="rect">
            <a:avLst/>
          </a:prstGeom>
        </p:spPr>
        <p:txBody>
          <a:bodyP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200" dirty="0" smtClean="0"/>
              <a:t>What did you notice regarding the wiping of a surface with a disinfectant wipe?</a:t>
            </a:r>
          </a:p>
          <a:p>
            <a:r>
              <a:rPr lang="en-US" sz="2200" dirty="0" smtClean="0"/>
              <a:t>What would you have done differently?</a:t>
            </a:r>
          </a:p>
          <a:p>
            <a:r>
              <a:rPr lang="en-US" sz="2200" dirty="0" smtClean="0"/>
              <a:t>What questions do you have about that disinfectant wipe?</a:t>
            </a:r>
          </a:p>
          <a:p>
            <a:r>
              <a:rPr lang="en-US" sz="2200" dirty="0" smtClean="0"/>
              <a:t>How did you determine how many wipes to use to disinfect that surface?</a:t>
            </a:r>
            <a:endParaRPr lang="en-US" sz="2200" dirty="0"/>
          </a:p>
        </p:txBody>
      </p:sp>
      <p:sp>
        <p:nvSpPr>
          <p:cNvPr id="3" name="TextBox 2"/>
          <p:cNvSpPr txBox="1"/>
          <p:nvPr/>
        </p:nvSpPr>
        <p:spPr>
          <a:xfrm>
            <a:off x="4473146" y="6211669"/>
            <a:ext cx="6808573" cy="646331"/>
          </a:xfrm>
          <a:prstGeom prst="rect">
            <a:avLst/>
          </a:prstGeom>
          <a:noFill/>
        </p:spPr>
        <p:txBody>
          <a:bodyPr wrap="square" rtlCol="0">
            <a:spAutoFit/>
          </a:bodyPr>
          <a:lstStyle/>
          <a:p>
            <a:r>
              <a:rPr lang="en-US" dirty="0"/>
              <a:t>Developed by the Kentucky Infection Prevention Training Center (</a:t>
            </a:r>
            <a:r>
              <a:rPr lang="en-US" dirty="0" err="1"/>
              <a:t>KyIP</a:t>
            </a:r>
            <a:r>
              <a:rPr lang="en-US" dirty="0"/>
              <a:t>, 2022). Used with permission</a:t>
            </a:r>
            <a:r>
              <a:rPr lang="en-US" dirty="0" smtClean="0"/>
              <a:t>.</a:t>
            </a:r>
            <a:endParaRPr lang="en-US" dirty="0"/>
          </a:p>
        </p:txBody>
      </p:sp>
    </p:spTree>
    <p:extLst>
      <p:ext uri="{BB962C8B-B14F-4D97-AF65-F5344CB8AC3E}">
        <p14:creationId xmlns:p14="http://schemas.microsoft.com/office/powerpoint/2010/main" val="261722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37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5"/>
            <a:ext cx="11114622" cy="992941"/>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APPLYING KNOWLEDGE USING THE SPAULDING CLASSIFICATION</a:t>
            </a:r>
            <a:endParaRPr lang="en-US" dirty="0"/>
          </a:p>
        </p:txBody>
      </p:sp>
      <p:sp>
        <p:nvSpPr>
          <p:cNvPr id="5" name="Content Placeholder 2"/>
          <p:cNvSpPr>
            <a:spLocks noGrp="1"/>
          </p:cNvSpPr>
          <p:nvPr>
            <p:ph idx="1"/>
          </p:nvPr>
        </p:nvSpPr>
        <p:spPr>
          <a:xfrm>
            <a:off x="486164" y="1998920"/>
            <a:ext cx="11209650" cy="3996641"/>
          </a:xfrm>
        </p:spPr>
        <p:txBody>
          <a:bodyPr>
            <a:normAutofit/>
          </a:bodyPr>
          <a:lstStyle/>
          <a:p>
            <a:r>
              <a:rPr lang="en-US" sz="2800" dirty="0"/>
              <a:t>The Spaulding Classification provides a framework that can be used to determine how to disinfect a particular surface or piece of equipment based upon its intended use.</a:t>
            </a:r>
          </a:p>
          <a:p>
            <a:r>
              <a:rPr lang="en-US" sz="2800" dirty="0"/>
              <a:t>Use the following table that lists commonly used pieces of equipment that should be disinfected prior to next patient use.  Identify the Spaulding Classification category and the level of disinfection needed.</a:t>
            </a:r>
          </a:p>
          <a:p>
            <a:r>
              <a:rPr lang="en-US" sz="2800" dirty="0"/>
              <a:t>Be prepared to share why you made your selections. </a:t>
            </a:r>
          </a:p>
        </p:txBody>
      </p:sp>
    </p:spTree>
    <p:extLst>
      <p:ext uri="{BB962C8B-B14F-4D97-AF65-F5344CB8AC3E}">
        <p14:creationId xmlns:p14="http://schemas.microsoft.com/office/powerpoint/2010/main" val="10466124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0C56109-D547-954B-96F9-449C1CC9E0EE}"/>
              </a:ext>
            </a:extLst>
          </p:cNvPr>
          <p:cNvGraphicFramePr>
            <a:graphicFrameLocks noGrp="1"/>
          </p:cNvGraphicFramePr>
          <p:nvPr>
            <p:extLst/>
          </p:nvPr>
        </p:nvGraphicFramePr>
        <p:xfrm>
          <a:off x="90955" y="0"/>
          <a:ext cx="11992303" cy="7780841"/>
        </p:xfrm>
        <a:graphic>
          <a:graphicData uri="http://schemas.openxmlformats.org/drawingml/2006/table">
            <a:tbl>
              <a:tblPr firstRow="1" firstCol="1" bandRow="1">
                <a:tableStyleId>{5C22544A-7EE6-4342-B048-85BDC9FD1C3A}</a:tableStyleId>
              </a:tblPr>
              <a:tblGrid>
                <a:gridCol w="3592247">
                  <a:extLst>
                    <a:ext uri="{9D8B030D-6E8A-4147-A177-3AD203B41FA5}">
                      <a16:colId xmlns:a16="http://schemas.microsoft.com/office/drawing/2014/main" val="2756480422"/>
                    </a:ext>
                  </a:extLst>
                </a:gridCol>
                <a:gridCol w="1258075">
                  <a:extLst>
                    <a:ext uri="{9D8B030D-6E8A-4147-A177-3AD203B41FA5}">
                      <a16:colId xmlns:a16="http://schemas.microsoft.com/office/drawing/2014/main" val="1458429746"/>
                    </a:ext>
                  </a:extLst>
                </a:gridCol>
                <a:gridCol w="1301262">
                  <a:extLst>
                    <a:ext uri="{9D8B030D-6E8A-4147-A177-3AD203B41FA5}">
                      <a16:colId xmlns:a16="http://schemas.microsoft.com/office/drawing/2014/main" val="60499178"/>
                    </a:ext>
                  </a:extLst>
                </a:gridCol>
                <a:gridCol w="844061">
                  <a:extLst>
                    <a:ext uri="{9D8B030D-6E8A-4147-A177-3AD203B41FA5}">
                      <a16:colId xmlns:a16="http://schemas.microsoft.com/office/drawing/2014/main" val="2592496158"/>
                    </a:ext>
                  </a:extLst>
                </a:gridCol>
                <a:gridCol w="2502041">
                  <a:extLst>
                    <a:ext uri="{9D8B030D-6E8A-4147-A177-3AD203B41FA5}">
                      <a16:colId xmlns:a16="http://schemas.microsoft.com/office/drawing/2014/main" val="4136971028"/>
                    </a:ext>
                  </a:extLst>
                </a:gridCol>
                <a:gridCol w="1211022">
                  <a:extLst>
                    <a:ext uri="{9D8B030D-6E8A-4147-A177-3AD203B41FA5}">
                      <a16:colId xmlns:a16="http://schemas.microsoft.com/office/drawing/2014/main" val="3047531489"/>
                    </a:ext>
                  </a:extLst>
                </a:gridCol>
                <a:gridCol w="1283595">
                  <a:extLst>
                    <a:ext uri="{9D8B030D-6E8A-4147-A177-3AD203B41FA5}">
                      <a16:colId xmlns:a16="http://schemas.microsoft.com/office/drawing/2014/main" val="521534867"/>
                    </a:ext>
                  </a:extLst>
                </a:gridCol>
              </a:tblGrid>
              <a:tr h="429519">
                <a:tc>
                  <a:txBody>
                    <a:bodyPr/>
                    <a:lstStyle/>
                    <a:p>
                      <a:pPr marL="0" marR="0">
                        <a:lnSpc>
                          <a:spcPct val="130000"/>
                        </a:lnSpc>
                        <a:spcBef>
                          <a:spcPts val="0"/>
                        </a:spcBef>
                        <a:spcAft>
                          <a:spcPts val="0"/>
                        </a:spcAft>
                      </a:pPr>
                      <a:r>
                        <a:rPr lang="en-US" sz="2200" dirty="0">
                          <a:effectLst/>
                        </a:rPr>
                        <a:t>Equipment or Surface</a:t>
                      </a:r>
                      <a:endParaRPr lang="en-US"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gridSpan="3">
                  <a:txBody>
                    <a:bodyPr/>
                    <a:lstStyle/>
                    <a:p>
                      <a:pPr marL="0" marR="0" algn="ctr">
                        <a:lnSpc>
                          <a:spcPct val="130000"/>
                        </a:lnSpc>
                        <a:spcBef>
                          <a:spcPts val="0"/>
                        </a:spcBef>
                        <a:spcAft>
                          <a:spcPts val="0"/>
                        </a:spcAft>
                      </a:pPr>
                      <a:r>
                        <a:rPr lang="en-US" sz="2200" dirty="0">
                          <a:effectLst/>
                        </a:rPr>
                        <a:t>Spaulding Classification Category</a:t>
                      </a:r>
                      <a:endParaRPr lang="en-US"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hMerge="1">
                  <a:txBody>
                    <a:bodyPr/>
                    <a:lstStyle/>
                    <a:p>
                      <a:endParaRPr lang="en-US"/>
                    </a:p>
                  </a:txBody>
                  <a:tcPr/>
                </a:tc>
                <a:tc hMerge="1">
                  <a:txBody>
                    <a:bodyPr/>
                    <a:lstStyle/>
                    <a:p>
                      <a:endParaRPr lang="en-US"/>
                    </a:p>
                  </a:txBody>
                  <a:tcPr/>
                </a:tc>
                <a:tc gridSpan="3">
                  <a:txBody>
                    <a:bodyPr/>
                    <a:lstStyle/>
                    <a:p>
                      <a:pPr marL="0" marR="0" algn="ctr">
                        <a:lnSpc>
                          <a:spcPct val="130000"/>
                        </a:lnSpc>
                        <a:spcBef>
                          <a:spcPts val="0"/>
                        </a:spcBef>
                        <a:spcAft>
                          <a:spcPts val="0"/>
                        </a:spcAft>
                      </a:pPr>
                      <a:r>
                        <a:rPr lang="en-US" sz="2200" dirty="0">
                          <a:effectLst/>
                        </a:rPr>
                        <a:t>Type of Disinfection</a:t>
                      </a:r>
                      <a:endParaRPr lang="en-US"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14575531"/>
                  </a:ext>
                </a:extLst>
              </a:tr>
              <a:tr h="702850">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Non-Critical</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Semi-Critical</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Critical</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smtClean="0">
                          <a:effectLst/>
                        </a:rPr>
                        <a:t>Low-</a:t>
                      </a:r>
                      <a:r>
                        <a:rPr lang="en-US" sz="1800" baseline="0" dirty="0" smtClean="0">
                          <a:effectLst/>
                        </a:rPr>
                        <a:t> Level </a:t>
                      </a:r>
                      <a:r>
                        <a:rPr lang="en-US" sz="1800" dirty="0" smtClean="0">
                          <a:effectLst/>
                        </a:rPr>
                        <a:t>or Immediate-Level </a:t>
                      </a:r>
                      <a:r>
                        <a:rPr lang="en-US" sz="1800" dirty="0">
                          <a:effectLst/>
                        </a:rPr>
                        <a:t>Disinfection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High-Level Disinfection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Sterilization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522788796"/>
                  </a:ext>
                </a:extLst>
              </a:tr>
              <a:tr h="490025">
                <a:tc>
                  <a:txBody>
                    <a:bodyPr/>
                    <a:lstStyle/>
                    <a:p>
                      <a:pPr marL="0" marR="0">
                        <a:lnSpc>
                          <a:spcPct val="100000"/>
                        </a:lnSpc>
                        <a:spcBef>
                          <a:spcPts val="0"/>
                        </a:spcBef>
                        <a:spcAft>
                          <a:spcPts val="0"/>
                        </a:spcAft>
                      </a:pPr>
                      <a:r>
                        <a:rPr lang="en-US" sz="1800" dirty="0">
                          <a:effectLst/>
                        </a:rPr>
                        <a:t>Example:  Blood Pressure Cuff</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X</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smtClean="0">
                          <a:effectLst/>
                        </a:rPr>
                        <a:t>X</a:t>
                      </a: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1999196252"/>
                  </a:ext>
                </a:extLst>
              </a:tr>
              <a:tr h="351425">
                <a:tc>
                  <a:txBody>
                    <a:bodyPr/>
                    <a:lstStyle/>
                    <a:p>
                      <a:pPr marL="0" marR="0">
                        <a:lnSpc>
                          <a:spcPct val="130000"/>
                        </a:lnSpc>
                        <a:spcBef>
                          <a:spcPts val="0"/>
                        </a:spcBef>
                        <a:spcAft>
                          <a:spcPts val="0"/>
                        </a:spcAft>
                      </a:pPr>
                      <a:r>
                        <a:rPr lang="en-US" sz="1800" dirty="0">
                          <a:effectLst/>
                        </a:rPr>
                        <a:t>Surgical Instrument</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4089877612"/>
                  </a:ext>
                </a:extLst>
              </a:tr>
              <a:tr h="351425">
                <a:tc>
                  <a:txBody>
                    <a:bodyPr/>
                    <a:lstStyle/>
                    <a:p>
                      <a:pPr marL="0" marR="0">
                        <a:lnSpc>
                          <a:spcPct val="130000"/>
                        </a:lnSpc>
                        <a:spcBef>
                          <a:spcPts val="0"/>
                        </a:spcBef>
                        <a:spcAft>
                          <a:spcPts val="0"/>
                        </a:spcAft>
                      </a:pPr>
                      <a:r>
                        <a:rPr lang="en-US" sz="1800" dirty="0">
                          <a:effectLst/>
                        </a:rPr>
                        <a:t>Patient bedrails</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854004689"/>
                  </a:ext>
                </a:extLst>
              </a:tr>
              <a:tr h="351425">
                <a:tc>
                  <a:txBody>
                    <a:bodyPr/>
                    <a:lstStyle/>
                    <a:p>
                      <a:pPr marL="0" marR="0">
                        <a:lnSpc>
                          <a:spcPct val="130000"/>
                        </a:lnSpc>
                        <a:spcBef>
                          <a:spcPts val="0"/>
                        </a:spcBef>
                        <a:spcAft>
                          <a:spcPts val="0"/>
                        </a:spcAft>
                      </a:pPr>
                      <a:r>
                        <a:rPr lang="en-US" sz="1800" dirty="0">
                          <a:effectLst/>
                        </a:rPr>
                        <a:t>Glucose meter</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965580442"/>
                  </a:ext>
                </a:extLst>
              </a:tr>
              <a:tr h="351425">
                <a:tc>
                  <a:txBody>
                    <a:bodyPr/>
                    <a:lstStyle/>
                    <a:p>
                      <a:pPr marL="0" marR="0">
                        <a:lnSpc>
                          <a:spcPct val="130000"/>
                        </a:lnSpc>
                        <a:spcBef>
                          <a:spcPts val="0"/>
                        </a:spcBef>
                        <a:spcAft>
                          <a:spcPts val="0"/>
                        </a:spcAft>
                      </a:pPr>
                      <a:r>
                        <a:rPr lang="en-US" sz="1800" dirty="0">
                          <a:effectLst/>
                        </a:rPr>
                        <a:t>Resident’s wheelchair</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2415981311"/>
                  </a:ext>
                </a:extLst>
              </a:tr>
              <a:tr h="351425">
                <a:tc>
                  <a:txBody>
                    <a:bodyPr/>
                    <a:lstStyle/>
                    <a:p>
                      <a:pPr marL="0" marR="0">
                        <a:lnSpc>
                          <a:spcPct val="130000"/>
                        </a:lnSpc>
                        <a:spcBef>
                          <a:spcPts val="0"/>
                        </a:spcBef>
                        <a:spcAft>
                          <a:spcPts val="0"/>
                        </a:spcAft>
                      </a:pPr>
                      <a:r>
                        <a:rPr lang="en-US" sz="1800" dirty="0">
                          <a:effectLst/>
                        </a:rPr>
                        <a:t>Laryngoscope blade</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551946136"/>
                  </a:ext>
                </a:extLst>
              </a:tr>
              <a:tr h="351425">
                <a:tc>
                  <a:txBody>
                    <a:bodyPr/>
                    <a:lstStyle/>
                    <a:p>
                      <a:pPr marL="0" marR="0">
                        <a:lnSpc>
                          <a:spcPct val="130000"/>
                        </a:lnSpc>
                        <a:spcBef>
                          <a:spcPts val="0"/>
                        </a:spcBef>
                        <a:spcAft>
                          <a:spcPts val="0"/>
                        </a:spcAft>
                      </a:pPr>
                      <a:r>
                        <a:rPr lang="en-US" sz="1800">
                          <a:effectLst/>
                        </a:rPr>
                        <a:t>Ultrasound probe checking for pulses</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3825469370"/>
                  </a:ext>
                </a:extLst>
              </a:tr>
              <a:tr h="351425">
                <a:tc>
                  <a:txBody>
                    <a:bodyPr/>
                    <a:lstStyle/>
                    <a:p>
                      <a:pPr marL="0" marR="0">
                        <a:lnSpc>
                          <a:spcPct val="130000"/>
                        </a:lnSpc>
                        <a:spcBef>
                          <a:spcPts val="0"/>
                        </a:spcBef>
                        <a:spcAft>
                          <a:spcPts val="0"/>
                        </a:spcAft>
                      </a:pPr>
                      <a:r>
                        <a:rPr lang="en-US" sz="1800" dirty="0">
                          <a:effectLst/>
                        </a:rPr>
                        <a:t>Vaginal ultrasound probe</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2058187446"/>
                  </a:ext>
                </a:extLst>
              </a:tr>
              <a:tr h="351425">
                <a:tc>
                  <a:txBody>
                    <a:bodyPr/>
                    <a:lstStyle/>
                    <a:p>
                      <a:pPr marL="0" marR="0">
                        <a:lnSpc>
                          <a:spcPct val="130000"/>
                        </a:lnSpc>
                        <a:spcBef>
                          <a:spcPts val="0"/>
                        </a:spcBef>
                        <a:spcAft>
                          <a:spcPts val="0"/>
                        </a:spcAft>
                      </a:pPr>
                      <a:r>
                        <a:rPr lang="en-US" sz="1800" dirty="0">
                          <a:effectLst/>
                        </a:rPr>
                        <a:t>Bedside commode</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2791994256"/>
                  </a:ext>
                </a:extLst>
              </a:tr>
              <a:tr h="351425">
                <a:tc>
                  <a:txBody>
                    <a:bodyPr/>
                    <a:lstStyle/>
                    <a:p>
                      <a:pPr marL="0" marR="0">
                        <a:lnSpc>
                          <a:spcPct val="130000"/>
                        </a:lnSpc>
                        <a:spcBef>
                          <a:spcPts val="0"/>
                        </a:spcBef>
                        <a:spcAft>
                          <a:spcPts val="0"/>
                        </a:spcAft>
                      </a:pPr>
                      <a:r>
                        <a:rPr lang="en-US" sz="1800" dirty="0">
                          <a:effectLst/>
                        </a:rPr>
                        <a:t>IV pole</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2742432874"/>
                  </a:ext>
                </a:extLst>
              </a:tr>
              <a:tr h="351425">
                <a:tc>
                  <a:txBody>
                    <a:bodyPr/>
                    <a:lstStyle/>
                    <a:p>
                      <a:pPr marL="0" marR="0">
                        <a:lnSpc>
                          <a:spcPct val="130000"/>
                        </a:lnSpc>
                        <a:spcBef>
                          <a:spcPts val="0"/>
                        </a:spcBef>
                        <a:spcAft>
                          <a:spcPts val="0"/>
                        </a:spcAft>
                      </a:pPr>
                      <a:r>
                        <a:rPr lang="en-US" sz="1800" dirty="0">
                          <a:effectLst/>
                        </a:rPr>
                        <a:t>Electronic thermometer</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298607169"/>
                  </a:ext>
                </a:extLst>
              </a:tr>
              <a:tr h="351425">
                <a:tc>
                  <a:txBody>
                    <a:bodyPr/>
                    <a:lstStyle/>
                    <a:p>
                      <a:pPr marL="0" marR="0">
                        <a:lnSpc>
                          <a:spcPct val="130000"/>
                        </a:lnSpc>
                        <a:spcBef>
                          <a:spcPts val="0"/>
                        </a:spcBef>
                        <a:spcAft>
                          <a:spcPts val="0"/>
                        </a:spcAft>
                      </a:pPr>
                      <a:r>
                        <a:rPr lang="en-US" sz="1800" dirty="0">
                          <a:effectLst/>
                        </a:rPr>
                        <a:t>Stethoscope used in isolation room</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116485889"/>
                  </a:ext>
                </a:extLst>
              </a:tr>
              <a:tr h="702850">
                <a:tc>
                  <a:txBody>
                    <a:bodyPr/>
                    <a:lstStyle/>
                    <a:p>
                      <a:pPr marL="0" marR="0">
                        <a:lnSpc>
                          <a:spcPct val="130000"/>
                        </a:lnSpc>
                        <a:spcBef>
                          <a:spcPts val="0"/>
                        </a:spcBef>
                        <a:spcAft>
                          <a:spcPts val="0"/>
                        </a:spcAft>
                      </a:pPr>
                      <a:r>
                        <a:rPr lang="en-US" sz="1800" dirty="0">
                          <a:effectLst/>
                        </a:rPr>
                        <a:t>Stethoscope used in patient/resident room not isolation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984743945"/>
                  </a:ext>
                </a:extLst>
              </a:tr>
            </a:tbl>
          </a:graphicData>
        </a:graphic>
      </p:graphicFrame>
    </p:spTree>
    <p:extLst>
      <p:ext uri="{BB962C8B-B14F-4D97-AF65-F5344CB8AC3E}">
        <p14:creationId xmlns:p14="http://schemas.microsoft.com/office/powerpoint/2010/main" val="34823715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0C56109-D547-954B-96F9-449C1CC9E0EE}"/>
              </a:ext>
            </a:extLst>
          </p:cNvPr>
          <p:cNvGraphicFramePr>
            <a:graphicFrameLocks noGrp="1"/>
          </p:cNvGraphicFramePr>
          <p:nvPr>
            <p:extLst>
              <p:ext uri="{D42A27DB-BD31-4B8C-83A1-F6EECF244321}">
                <p14:modId xmlns:p14="http://schemas.microsoft.com/office/powerpoint/2010/main" val="1306830418"/>
              </p:ext>
            </p:extLst>
          </p:nvPr>
        </p:nvGraphicFramePr>
        <p:xfrm>
          <a:off x="1" y="-22302"/>
          <a:ext cx="12192001" cy="8074593"/>
        </p:xfrm>
        <a:graphic>
          <a:graphicData uri="http://schemas.openxmlformats.org/drawingml/2006/table">
            <a:tbl>
              <a:tblPr firstRow="1" firstCol="1" bandRow="1">
                <a:tableStyleId>{5C22544A-7EE6-4342-B048-85BDC9FD1C3A}</a:tableStyleId>
              </a:tblPr>
              <a:tblGrid>
                <a:gridCol w="3652066">
                  <a:extLst>
                    <a:ext uri="{9D8B030D-6E8A-4147-A177-3AD203B41FA5}">
                      <a16:colId xmlns:a16="http://schemas.microsoft.com/office/drawing/2014/main" val="2756480422"/>
                    </a:ext>
                  </a:extLst>
                </a:gridCol>
                <a:gridCol w="1549361">
                  <a:extLst>
                    <a:ext uri="{9D8B030D-6E8A-4147-A177-3AD203B41FA5}">
                      <a16:colId xmlns:a16="http://schemas.microsoft.com/office/drawing/2014/main" val="1458429746"/>
                    </a:ext>
                  </a:extLst>
                </a:gridCol>
                <a:gridCol w="1383359">
                  <a:extLst>
                    <a:ext uri="{9D8B030D-6E8A-4147-A177-3AD203B41FA5}">
                      <a16:colId xmlns:a16="http://schemas.microsoft.com/office/drawing/2014/main" val="60499178"/>
                    </a:ext>
                  </a:extLst>
                </a:gridCol>
                <a:gridCol w="1023686">
                  <a:extLst>
                    <a:ext uri="{9D8B030D-6E8A-4147-A177-3AD203B41FA5}">
                      <a16:colId xmlns:a16="http://schemas.microsoft.com/office/drawing/2014/main" val="2592496158"/>
                    </a:ext>
                  </a:extLst>
                </a:gridCol>
                <a:gridCol w="2047370">
                  <a:extLst>
                    <a:ext uri="{9D8B030D-6E8A-4147-A177-3AD203B41FA5}">
                      <a16:colId xmlns:a16="http://schemas.microsoft.com/office/drawing/2014/main" val="4136971028"/>
                    </a:ext>
                  </a:extLst>
                </a:gridCol>
                <a:gridCol w="1231189">
                  <a:extLst>
                    <a:ext uri="{9D8B030D-6E8A-4147-A177-3AD203B41FA5}">
                      <a16:colId xmlns:a16="http://schemas.microsoft.com/office/drawing/2014/main" val="3047531489"/>
                    </a:ext>
                  </a:extLst>
                </a:gridCol>
                <a:gridCol w="1304970">
                  <a:extLst>
                    <a:ext uri="{9D8B030D-6E8A-4147-A177-3AD203B41FA5}">
                      <a16:colId xmlns:a16="http://schemas.microsoft.com/office/drawing/2014/main" val="521534867"/>
                    </a:ext>
                  </a:extLst>
                </a:gridCol>
              </a:tblGrid>
              <a:tr h="942273">
                <a:tc>
                  <a:txBody>
                    <a:bodyPr/>
                    <a:lstStyle/>
                    <a:p>
                      <a:pPr marL="0" marR="0">
                        <a:lnSpc>
                          <a:spcPct val="130000"/>
                        </a:lnSpc>
                        <a:spcBef>
                          <a:spcPts val="0"/>
                        </a:spcBef>
                        <a:spcAft>
                          <a:spcPts val="0"/>
                        </a:spcAft>
                      </a:pPr>
                      <a:r>
                        <a:rPr lang="en-US" sz="2200" dirty="0">
                          <a:effectLst/>
                        </a:rPr>
                        <a:t>Equipment or Surface</a:t>
                      </a:r>
                      <a:endParaRPr lang="en-US"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gridSpan="3">
                  <a:txBody>
                    <a:bodyPr/>
                    <a:lstStyle/>
                    <a:p>
                      <a:pPr marL="0" marR="0" algn="ctr">
                        <a:lnSpc>
                          <a:spcPct val="130000"/>
                        </a:lnSpc>
                        <a:spcBef>
                          <a:spcPts val="0"/>
                        </a:spcBef>
                        <a:spcAft>
                          <a:spcPts val="0"/>
                        </a:spcAft>
                      </a:pPr>
                      <a:r>
                        <a:rPr lang="en-US" sz="2200" dirty="0">
                          <a:effectLst/>
                        </a:rPr>
                        <a:t>Spaulding Classification Category</a:t>
                      </a:r>
                      <a:endParaRPr lang="en-US"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hMerge="1">
                  <a:txBody>
                    <a:bodyPr/>
                    <a:lstStyle/>
                    <a:p>
                      <a:endParaRPr lang="en-US"/>
                    </a:p>
                  </a:txBody>
                  <a:tcPr/>
                </a:tc>
                <a:tc hMerge="1">
                  <a:txBody>
                    <a:bodyPr/>
                    <a:lstStyle/>
                    <a:p>
                      <a:endParaRPr lang="en-US"/>
                    </a:p>
                  </a:txBody>
                  <a:tcPr/>
                </a:tc>
                <a:tc gridSpan="3">
                  <a:txBody>
                    <a:bodyPr/>
                    <a:lstStyle/>
                    <a:p>
                      <a:pPr marL="0" marR="0" algn="ctr">
                        <a:lnSpc>
                          <a:spcPct val="130000"/>
                        </a:lnSpc>
                        <a:spcBef>
                          <a:spcPts val="0"/>
                        </a:spcBef>
                        <a:spcAft>
                          <a:spcPts val="0"/>
                        </a:spcAft>
                      </a:pPr>
                      <a:r>
                        <a:rPr lang="en-US" sz="2200" dirty="0">
                          <a:effectLst/>
                        </a:rPr>
                        <a:t>Type of Disinfection</a:t>
                      </a:r>
                      <a:endParaRPr lang="en-US"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14575531"/>
                  </a:ext>
                </a:extLst>
              </a:tr>
              <a:tr h="656961">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Non-Critical</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Semi-Critical</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Critical</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Low or Immediate Level Disinfection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High-Level Disinfection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Sterilization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522788796"/>
                  </a:ext>
                </a:extLst>
              </a:tr>
              <a:tr h="656961">
                <a:tc>
                  <a:txBody>
                    <a:bodyPr/>
                    <a:lstStyle/>
                    <a:p>
                      <a:pPr marL="0" marR="0">
                        <a:lnSpc>
                          <a:spcPct val="130000"/>
                        </a:lnSpc>
                        <a:spcBef>
                          <a:spcPts val="0"/>
                        </a:spcBef>
                        <a:spcAft>
                          <a:spcPts val="0"/>
                        </a:spcAft>
                      </a:pPr>
                      <a:r>
                        <a:rPr lang="en-US" sz="1800" dirty="0">
                          <a:effectLst/>
                        </a:rPr>
                        <a:t>Example:  Blood Pressure Cuff</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X</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X</a:t>
                      </a:r>
                    </a:p>
                    <a:p>
                      <a:pPr marL="0" marR="0" algn="ctr">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1999196252"/>
                  </a:ext>
                </a:extLst>
              </a:tr>
              <a:tr h="326082">
                <a:tc>
                  <a:txBody>
                    <a:bodyPr/>
                    <a:lstStyle/>
                    <a:p>
                      <a:pPr marL="0" marR="0">
                        <a:lnSpc>
                          <a:spcPct val="130000"/>
                        </a:lnSpc>
                        <a:spcBef>
                          <a:spcPts val="0"/>
                        </a:spcBef>
                        <a:spcAft>
                          <a:spcPts val="0"/>
                        </a:spcAft>
                      </a:pPr>
                      <a:r>
                        <a:rPr lang="en-US" sz="1800" dirty="0">
                          <a:effectLst/>
                        </a:rPr>
                        <a:t>Surgical Instrument</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4089877612"/>
                  </a:ext>
                </a:extLst>
              </a:tr>
              <a:tr h="326082">
                <a:tc>
                  <a:txBody>
                    <a:bodyPr/>
                    <a:lstStyle/>
                    <a:p>
                      <a:pPr marL="0" marR="0">
                        <a:lnSpc>
                          <a:spcPct val="130000"/>
                        </a:lnSpc>
                        <a:spcBef>
                          <a:spcPts val="0"/>
                        </a:spcBef>
                        <a:spcAft>
                          <a:spcPts val="0"/>
                        </a:spcAft>
                      </a:pPr>
                      <a:r>
                        <a:rPr lang="en-US" sz="1800" dirty="0">
                          <a:effectLst/>
                        </a:rPr>
                        <a:t>Patient bedrails</a:t>
                      </a: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X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854004689"/>
                  </a:ext>
                </a:extLst>
              </a:tr>
              <a:tr h="326082">
                <a:tc>
                  <a:txBody>
                    <a:bodyPr/>
                    <a:lstStyle/>
                    <a:p>
                      <a:pPr marL="0" marR="0">
                        <a:lnSpc>
                          <a:spcPct val="130000"/>
                        </a:lnSpc>
                        <a:spcBef>
                          <a:spcPts val="0"/>
                        </a:spcBef>
                        <a:spcAft>
                          <a:spcPts val="0"/>
                        </a:spcAft>
                      </a:pPr>
                      <a:r>
                        <a:rPr lang="en-US" sz="1800" dirty="0">
                          <a:effectLst/>
                        </a:rPr>
                        <a:t>Glucose meter</a:t>
                      </a: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X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965580442"/>
                  </a:ext>
                </a:extLst>
              </a:tr>
              <a:tr h="326082">
                <a:tc>
                  <a:txBody>
                    <a:bodyPr/>
                    <a:lstStyle/>
                    <a:p>
                      <a:pPr marL="0" marR="0">
                        <a:lnSpc>
                          <a:spcPct val="130000"/>
                        </a:lnSpc>
                        <a:spcBef>
                          <a:spcPts val="0"/>
                        </a:spcBef>
                        <a:spcAft>
                          <a:spcPts val="0"/>
                        </a:spcAft>
                      </a:pPr>
                      <a:r>
                        <a:rPr lang="en-US" sz="1800" dirty="0">
                          <a:effectLst/>
                        </a:rPr>
                        <a:t>Resident’s wheelchair</a:t>
                      </a: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X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2415981311"/>
                  </a:ext>
                </a:extLst>
              </a:tr>
              <a:tr h="326082">
                <a:tc>
                  <a:txBody>
                    <a:bodyPr/>
                    <a:lstStyle/>
                    <a:p>
                      <a:pPr marL="0" marR="0">
                        <a:lnSpc>
                          <a:spcPct val="130000"/>
                        </a:lnSpc>
                        <a:spcBef>
                          <a:spcPts val="0"/>
                        </a:spcBef>
                        <a:spcAft>
                          <a:spcPts val="0"/>
                        </a:spcAft>
                      </a:pPr>
                      <a:r>
                        <a:rPr lang="en-US" sz="1800" dirty="0">
                          <a:effectLst/>
                        </a:rPr>
                        <a:t>Laryngoscope blade</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551946136"/>
                  </a:ext>
                </a:extLst>
              </a:tr>
              <a:tr h="656961">
                <a:tc>
                  <a:txBody>
                    <a:bodyPr/>
                    <a:lstStyle/>
                    <a:p>
                      <a:pPr marL="0" marR="0">
                        <a:lnSpc>
                          <a:spcPct val="130000"/>
                        </a:lnSpc>
                        <a:spcBef>
                          <a:spcPts val="0"/>
                        </a:spcBef>
                        <a:spcAft>
                          <a:spcPts val="0"/>
                        </a:spcAft>
                      </a:pPr>
                      <a:r>
                        <a:rPr lang="en-US" sz="1800">
                          <a:effectLst/>
                        </a:rPr>
                        <a:t>Ultrasound probe checking for pulses</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X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3825469370"/>
                  </a:ext>
                </a:extLst>
              </a:tr>
              <a:tr h="326082">
                <a:tc>
                  <a:txBody>
                    <a:bodyPr/>
                    <a:lstStyle/>
                    <a:p>
                      <a:pPr marL="0" marR="0">
                        <a:lnSpc>
                          <a:spcPct val="130000"/>
                        </a:lnSpc>
                        <a:spcBef>
                          <a:spcPts val="0"/>
                        </a:spcBef>
                        <a:spcAft>
                          <a:spcPts val="0"/>
                        </a:spcAft>
                      </a:pPr>
                      <a:r>
                        <a:rPr lang="en-US" sz="1800" dirty="0">
                          <a:effectLst/>
                        </a:rPr>
                        <a:t>Vaginal ultrasound probe</a:t>
                      </a: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2058187446"/>
                  </a:ext>
                </a:extLst>
              </a:tr>
              <a:tr h="326082">
                <a:tc>
                  <a:txBody>
                    <a:bodyPr/>
                    <a:lstStyle/>
                    <a:p>
                      <a:pPr marL="0" marR="0">
                        <a:lnSpc>
                          <a:spcPct val="130000"/>
                        </a:lnSpc>
                        <a:spcBef>
                          <a:spcPts val="0"/>
                        </a:spcBef>
                        <a:spcAft>
                          <a:spcPts val="0"/>
                        </a:spcAft>
                      </a:pPr>
                      <a:r>
                        <a:rPr lang="en-US" sz="1800" dirty="0">
                          <a:effectLst/>
                        </a:rPr>
                        <a:t>Bedside commode</a:t>
                      </a: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2791994256"/>
                  </a:ext>
                </a:extLst>
              </a:tr>
              <a:tr h="326082">
                <a:tc>
                  <a:txBody>
                    <a:bodyPr/>
                    <a:lstStyle/>
                    <a:p>
                      <a:pPr marL="0" marR="0">
                        <a:lnSpc>
                          <a:spcPct val="130000"/>
                        </a:lnSpc>
                        <a:spcBef>
                          <a:spcPts val="0"/>
                        </a:spcBef>
                        <a:spcAft>
                          <a:spcPts val="0"/>
                        </a:spcAft>
                      </a:pPr>
                      <a:r>
                        <a:rPr lang="en-US" sz="1800" dirty="0">
                          <a:effectLst/>
                        </a:rPr>
                        <a:t>IV pole</a:t>
                      </a: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2742432874"/>
                  </a:ext>
                </a:extLst>
              </a:tr>
              <a:tr h="326082">
                <a:tc>
                  <a:txBody>
                    <a:bodyPr/>
                    <a:lstStyle/>
                    <a:p>
                      <a:pPr marL="0" marR="0">
                        <a:lnSpc>
                          <a:spcPct val="130000"/>
                        </a:lnSpc>
                        <a:spcBef>
                          <a:spcPts val="0"/>
                        </a:spcBef>
                        <a:spcAft>
                          <a:spcPts val="0"/>
                        </a:spcAft>
                      </a:pPr>
                      <a:r>
                        <a:rPr lang="en-US" sz="1800" dirty="0">
                          <a:effectLst/>
                        </a:rPr>
                        <a:t>Electronic thermometer</a:t>
                      </a: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298607169"/>
                  </a:ext>
                </a:extLst>
              </a:tr>
              <a:tr h="656961">
                <a:tc>
                  <a:txBody>
                    <a:bodyPr/>
                    <a:lstStyle/>
                    <a:p>
                      <a:pPr marL="0" marR="0">
                        <a:lnSpc>
                          <a:spcPct val="130000"/>
                        </a:lnSpc>
                        <a:spcBef>
                          <a:spcPts val="0"/>
                        </a:spcBef>
                        <a:spcAft>
                          <a:spcPts val="0"/>
                        </a:spcAft>
                      </a:pPr>
                      <a:r>
                        <a:rPr lang="en-US" sz="1800" dirty="0">
                          <a:effectLst/>
                        </a:rPr>
                        <a:t>Stethoscope used in isolation room</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116485889"/>
                  </a:ext>
                </a:extLst>
              </a:tr>
              <a:tr h="999915">
                <a:tc>
                  <a:txBody>
                    <a:bodyPr/>
                    <a:lstStyle/>
                    <a:p>
                      <a:pPr marL="0" marR="0">
                        <a:lnSpc>
                          <a:spcPct val="130000"/>
                        </a:lnSpc>
                        <a:spcBef>
                          <a:spcPts val="0"/>
                        </a:spcBef>
                        <a:spcAft>
                          <a:spcPts val="0"/>
                        </a:spcAft>
                      </a:pPr>
                      <a:r>
                        <a:rPr lang="en-US" sz="1800" dirty="0">
                          <a:effectLst/>
                        </a:rPr>
                        <a:t>Stethoscope used in patient/resident room not isolation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gn="ctr">
                        <a:lnSpc>
                          <a:spcPct val="130000"/>
                        </a:lnSpc>
                        <a:spcBef>
                          <a:spcPts val="0"/>
                        </a:spcBef>
                        <a:spcAft>
                          <a:spcPts val="0"/>
                        </a:spcAft>
                      </a:pPr>
                      <a:r>
                        <a:rPr lang="en-US" sz="1800" dirty="0">
                          <a:effectLst/>
                        </a:rPr>
                        <a:t> X</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a:effectLst/>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tc>
                  <a:txBody>
                    <a:bodyPr/>
                    <a:lstStyle/>
                    <a:p>
                      <a:pPr marL="0" marR="0">
                        <a:lnSpc>
                          <a:spcPct val="130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251" marR="39251" marT="0" marB="0"/>
                </a:tc>
                <a:extLst>
                  <a:ext uri="{0D108BD9-81ED-4DB2-BD59-A6C34878D82A}">
                    <a16:rowId xmlns:a16="http://schemas.microsoft.com/office/drawing/2014/main" val="984743945"/>
                  </a:ext>
                </a:extLst>
              </a:tr>
            </a:tbl>
          </a:graphicData>
        </a:graphic>
      </p:graphicFrame>
    </p:spTree>
    <p:extLst>
      <p:ext uri="{BB962C8B-B14F-4D97-AF65-F5344CB8AC3E}">
        <p14:creationId xmlns:p14="http://schemas.microsoft.com/office/powerpoint/2010/main" val="36527560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923444"/>
          </a:xfrm>
        </p:spPr>
        <p:txBody>
          <a:bodyPr>
            <a:normAutofit/>
          </a:bodyPr>
          <a:lstStyle/>
          <a:p>
            <a:r>
              <a:rPr lang="en-US" sz="4000" b="1" dirty="0" smtClean="0"/>
              <a:t>objectives</a:t>
            </a:r>
            <a:endParaRPr lang="en-US" sz="4000" b="1" dirty="0"/>
          </a:p>
        </p:txBody>
      </p:sp>
      <p:sp>
        <p:nvSpPr>
          <p:cNvPr id="4" name="Content Placeholder 2"/>
          <p:cNvSpPr>
            <a:spLocks noGrp="1"/>
          </p:cNvSpPr>
          <p:nvPr>
            <p:ph idx="1"/>
          </p:nvPr>
        </p:nvSpPr>
        <p:spPr>
          <a:xfrm>
            <a:off x="581192" y="2244254"/>
            <a:ext cx="11292840" cy="4204800"/>
          </a:xfrm>
        </p:spPr>
        <p:txBody>
          <a:bodyPr>
            <a:normAutofit fontScale="77500" lnSpcReduction="20000"/>
          </a:bodyPr>
          <a:lstStyle/>
          <a:p>
            <a:r>
              <a:rPr lang="en-US" sz="2800" b="1" dirty="0"/>
              <a:t>AT THE END OF THESE SKILL STATIONS, PARTICIPANTS WILL BE ABLE TO: </a:t>
            </a:r>
          </a:p>
          <a:p>
            <a:endParaRPr lang="en-US" dirty="0"/>
          </a:p>
          <a:p>
            <a:pPr marL="457200" indent="-457200">
              <a:buFont typeface="+mj-lt"/>
              <a:buAutoNum type="arabicPeriod"/>
            </a:pPr>
            <a:r>
              <a:rPr lang="en-US" sz="3600" dirty="0"/>
              <a:t>Define the role of reusable medical equipment in </a:t>
            </a:r>
            <a:r>
              <a:rPr lang="en-US" sz="3600" dirty="0" smtClean="0"/>
              <a:t>pathogen (germ) </a:t>
            </a:r>
            <a:r>
              <a:rPr lang="en-US" sz="3600" dirty="0"/>
              <a:t>transmission</a:t>
            </a:r>
          </a:p>
          <a:p>
            <a:pPr marL="457200" indent="-457200">
              <a:buFont typeface="+mj-lt"/>
              <a:buAutoNum type="arabicPeriod"/>
            </a:pPr>
            <a:r>
              <a:rPr lang="en-US" sz="3600" dirty="0"/>
              <a:t>Review types of </a:t>
            </a:r>
            <a:r>
              <a:rPr lang="en-US" sz="3600" dirty="0" smtClean="0"/>
              <a:t>low-level </a:t>
            </a:r>
            <a:r>
              <a:rPr lang="en-US" sz="3600" dirty="0"/>
              <a:t>and </a:t>
            </a:r>
            <a:r>
              <a:rPr lang="en-US" sz="3600" dirty="0" smtClean="0"/>
              <a:t>intermediate-level </a:t>
            </a:r>
            <a:r>
              <a:rPr lang="en-US" sz="3600" dirty="0"/>
              <a:t>disinfectants used in healthcare settings</a:t>
            </a:r>
          </a:p>
          <a:p>
            <a:pPr marL="457200" indent="-457200">
              <a:buFont typeface="+mj-lt"/>
              <a:buAutoNum type="arabicPeriod"/>
            </a:pPr>
            <a:r>
              <a:rPr lang="en-US" sz="3600" dirty="0" smtClean="0"/>
              <a:t>Describe </a:t>
            </a:r>
            <a:r>
              <a:rPr lang="en-US" sz="3600" dirty="0"/>
              <a:t>the Spaulding Classification as a guide for use of disinfection approaches relevant to reusable medical equipment</a:t>
            </a:r>
          </a:p>
          <a:p>
            <a:pPr marL="457200" indent="-457200">
              <a:buFont typeface="+mj-lt"/>
              <a:buAutoNum type="arabicPeriod"/>
            </a:pPr>
            <a:r>
              <a:rPr lang="en-US" sz="3600" dirty="0"/>
              <a:t>Apply knowledge in practice to minimize risk associated with </a:t>
            </a:r>
            <a:r>
              <a:rPr lang="en-US" sz="3600" dirty="0" smtClean="0"/>
              <a:t>pathogen (germ) </a:t>
            </a:r>
            <a:r>
              <a:rPr lang="en-US" sz="3600" dirty="0"/>
              <a:t>transmission and reusable medical equipment</a:t>
            </a:r>
          </a:p>
          <a:p>
            <a:endParaRPr lang="en-US" dirty="0"/>
          </a:p>
          <a:p>
            <a:endParaRPr lang="en-US" dirty="0"/>
          </a:p>
        </p:txBody>
      </p:sp>
    </p:spTree>
    <p:extLst>
      <p:ext uri="{BB962C8B-B14F-4D97-AF65-F5344CB8AC3E}">
        <p14:creationId xmlns:p14="http://schemas.microsoft.com/office/powerpoint/2010/main" val="34663120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5"/>
            <a:ext cx="11114622" cy="992941"/>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TAKEAWAY POINTS</a:t>
            </a:r>
            <a:endParaRPr lang="en-US" dirty="0"/>
          </a:p>
        </p:txBody>
      </p:sp>
      <p:sp>
        <p:nvSpPr>
          <p:cNvPr id="6" name="Content Placeholder 2"/>
          <p:cNvSpPr>
            <a:spLocks noGrp="1"/>
          </p:cNvSpPr>
          <p:nvPr>
            <p:ph idx="1"/>
          </p:nvPr>
        </p:nvSpPr>
        <p:spPr>
          <a:xfrm>
            <a:off x="307461" y="1843548"/>
            <a:ext cx="11662083" cy="5436427"/>
          </a:xfrm>
        </p:spPr>
        <p:txBody>
          <a:bodyPr>
            <a:normAutofit/>
          </a:bodyPr>
          <a:lstStyle/>
          <a:p>
            <a:r>
              <a:rPr lang="en-US" sz="2200" dirty="0"/>
              <a:t>Environmental cleaning of reusable medical equipment is a patient safety responsibility of healthcare personnel as </a:t>
            </a:r>
            <a:r>
              <a:rPr lang="en-US" sz="2200" dirty="0" smtClean="0"/>
              <a:t>germs </a:t>
            </a:r>
            <a:r>
              <a:rPr lang="en-US" sz="2200" dirty="0"/>
              <a:t>may contaminate equipment and serve as a vehicle of </a:t>
            </a:r>
            <a:r>
              <a:rPr lang="en-US" sz="2200" dirty="0" smtClean="0"/>
              <a:t>germ spread.</a:t>
            </a:r>
            <a:endParaRPr lang="en-US" sz="2200" dirty="0"/>
          </a:p>
          <a:p>
            <a:r>
              <a:rPr lang="en-US" sz="2200" dirty="0"/>
              <a:t>Equipment should be cleaned and disinfected between patients using an appropriate healthcare-grade disinfectant as these germicides are selected to best address the types of organisms identified in healthcare settings.</a:t>
            </a:r>
          </a:p>
          <a:p>
            <a:r>
              <a:rPr lang="en-US" sz="2200" dirty="0"/>
              <a:t>The Spaulding Classification should be used as a guide for determining how to disinfect equipment thereby enabling consistent and standardized approaches.</a:t>
            </a:r>
          </a:p>
          <a:p>
            <a:r>
              <a:rPr lang="en-US" sz="2200" dirty="0"/>
              <a:t>Disinfectants should be used according to manufacturer instructions to ensure appropriate dilution and contact time. </a:t>
            </a:r>
          </a:p>
          <a:p>
            <a:r>
              <a:rPr lang="en-US" sz="2200" dirty="0"/>
              <a:t>Contact time helps </a:t>
            </a:r>
            <a:r>
              <a:rPr lang="en-US" sz="2200" dirty="0" smtClean="0"/>
              <a:t>ensure germs are </a:t>
            </a:r>
            <a:r>
              <a:rPr lang="en-US" sz="2200" dirty="0"/>
              <a:t>exposed to appropriate disinfectants for adequate time to kill and ultimately reduce </a:t>
            </a:r>
            <a:r>
              <a:rPr lang="en-US" sz="2200" dirty="0" smtClean="0"/>
              <a:t>the </a:t>
            </a:r>
            <a:r>
              <a:rPr lang="en-US" sz="2200" dirty="0"/>
              <a:t>risk </a:t>
            </a:r>
            <a:r>
              <a:rPr lang="en-US" sz="2200" dirty="0" smtClean="0"/>
              <a:t>of spreading germs to </a:t>
            </a:r>
            <a:r>
              <a:rPr lang="en-US" sz="2200" dirty="0"/>
              <a:t>patients and to healthcare personnel.</a:t>
            </a:r>
          </a:p>
        </p:txBody>
      </p:sp>
    </p:spTree>
    <p:extLst>
      <p:ext uri="{BB962C8B-B14F-4D97-AF65-F5344CB8AC3E}">
        <p14:creationId xmlns:p14="http://schemas.microsoft.com/office/powerpoint/2010/main" val="39876704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44386" y="711906"/>
            <a:ext cx="10058400" cy="889054"/>
          </a:xfrm>
        </p:spPr>
        <p:txBody>
          <a:bodyPr>
            <a:normAutofit/>
          </a:bodyPr>
          <a:lstStyle/>
          <a:p>
            <a:r>
              <a:rPr lang="en-US" sz="4000" dirty="0" smtClean="0"/>
              <a:t>References</a:t>
            </a:r>
            <a:endParaRPr lang="en-US" sz="4000" dirty="0"/>
          </a:p>
        </p:txBody>
      </p:sp>
      <p:sp>
        <p:nvSpPr>
          <p:cNvPr id="8" name="Content Placeholder 7"/>
          <p:cNvSpPr>
            <a:spLocks noGrp="1"/>
          </p:cNvSpPr>
          <p:nvPr>
            <p:ph idx="1"/>
          </p:nvPr>
        </p:nvSpPr>
        <p:spPr>
          <a:xfrm>
            <a:off x="544386" y="1688762"/>
            <a:ext cx="11193958" cy="5050465"/>
          </a:xfrm>
        </p:spPr>
        <p:txBody>
          <a:bodyPr>
            <a:noAutofit/>
          </a:bodyPr>
          <a:lstStyle/>
          <a:p>
            <a:r>
              <a:rPr lang="en-US" sz="2400" dirty="0"/>
              <a:t>Centers for Disease Control and Prevention (CDC). (2022). </a:t>
            </a:r>
            <a:r>
              <a:rPr lang="en-US" sz="2400" i="1" dirty="0"/>
              <a:t>Health equity guiding principles for inclusive communication</a:t>
            </a:r>
            <a:r>
              <a:rPr lang="en-US" sz="2400" dirty="0"/>
              <a:t>. Centers for Disease Control and Prevention. Retrieved December 27, 2022, from </a:t>
            </a:r>
            <a:r>
              <a:rPr lang="en-US" sz="2400" u="sng" dirty="0">
                <a:hlinkClick r:id="rId3"/>
              </a:rPr>
              <a:t>www.cdc.gov/healthcommunication/Health_Equity.html</a:t>
            </a:r>
            <a:r>
              <a:rPr lang="en-US" sz="2400" dirty="0"/>
              <a:t> </a:t>
            </a:r>
          </a:p>
          <a:p>
            <a:r>
              <a:rPr lang="en-US" sz="2400" dirty="0" smtClean="0"/>
              <a:t>Centers </a:t>
            </a:r>
            <a:r>
              <a:rPr lang="en-US" sz="2400" dirty="0"/>
              <a:t>for Disease Control and Prevention (CDC). (2022). </a:t>
            </a:r>
            <a:r>
              <a:rPr lang="en-US" sz="2400" i="1" dirty="0"/>
              <a:t>Current HAI progress report</a:t>
            </a:r>
            <a:r>
              <a:rPr lang="en-US" sz="2400" dirty="0"/>
              <a:t>. Centers for Disease Control and Prevention. Retrieved December 27, 2022, from </a:t>
            </a:r>
            <a:r>
              <a:rPr lang="en-US" sz="2400" u="sng" dirty="0">
                <a:hlinkClick r:id="rId4"/>
              </a:rPr>
              <a:t>http://www.cdc.gov/hai/data/portal/progress-report.html</a:t>
            </a:r>
            <a:r>
              <a:rPr lang="en-US" sz="2400" dirty="0"/>
              <a:t> </a:t>
            </a:r>
            <a:endParaRPr lang="en-US" sz="2400" dirty="0" smtClean="0"/>
          </a:p>
          <a:p>
            <a:r>
              <a:rPr lang="en-US" sz="2400" dirty="0" smtClean="0"/>
              <a:t>Centers for Disease Control and Prevention (CDC). (2021, May 25</a:t>
            </a:r>
            <a:r>
              <a:rPr lang="en-US" sz="2400" i="1" dirty="0" smtClean="0"/>
              <a:t>). “Episode </a:t>
            </a:r>
            <a:r>
              <a:rPr lang="en-US" sz="2400" i="1" dirty="0"/>
              <a:t>20: Why Do Cleaning and Disinfection Matter in Healthcare?”</a:t>
            </a:r>
            <a:r>
              <a:rPr lang="en-US" sz="2400" dirty="0"/>
              <a:t> </a:t>
            </a:r>
            <a:r>
              <a:rPr lang="en-US" sz="2400" dirty="0" smtClean="0"/>
              <a:t>[Video]. YouTube. https</a:t>
            </a:r>
            <a:r>
              <a:rPr lang="en-US" sz="2400" dirty="0"/>
              <a:t>://www.youtube.com/watch?v=WpV_dsKQDMg. </a:t>
            </a:r>
          </a:p>
          <a:p>
            <a:r>
              <a:rPr lang="en-US" sz="2400" dirty="0" smtClean="0"/>
              <a:t>Society </a:t>
            </a:r>
            <a:r>
              <a:rPr lang="en-US" sz="2400" dirty="0"/>
              <a:t>for Simulation in Healthcare.  (2022). About Simulation</a:t>
            </a:r>
            <a:r>
              <a:rPr lang="en-US" sz="2400" i="1" dirty="0"/>
              <a:t>. </a:t>
            </a:r>
            <a:r>
              <a:rPr lang="en-US" sz="2400" dirty="0"/>
              <a:t>Retrieved November 23, 2022, from</a:t>
            </a:r>
            <a:r>
              <a:rPr lang="en-US" sz="2400" i="1" dirty="0"/>
              <a:t> </a:t>
            </a:r>
            <a:r>
              <a:rPr lang="en-US" sz="2400" u="sng" dirty="0">
                <a:hlinkClick r:id="rId5"/>
              </a:rPr>
              <a:t>https://www.ssih.org/About-SSH/About-Simulation</a:t>
            </a:r>
            <a:r>
              <a:rPr lang="en-US" sz="2400" dirty="0"/>
              <a:t>  </a:t>
            </a:r>
          </a:p>
        </p:txBody>
      </p:sp>
    </p:spTree>
    <p:extLst>
      <p:ext uri="{BB962C8B-B14F-4D97-AF65-F5344CB8AC3E}">
        <p14:creationId xmlns:p14="http://schemas.microsoft.com/office/powerpoint/2010/main" val="20408452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44386" y="711906"/>
            <a:ext cx="10058400" cy="889054"/>
          </a:xfrm>
        </p:spPr>
        <p:txBody>
          <a:bodyPr>
            <a:normAutofit/>
          </a:bodyPr>
          <a:lstStyle/>
          <a:p>
            <a:r>
              <a:rPr lang="en-US" sz="4000" dirty="0" smtClean="0"/>
              <a:t>References</a:t>
            </a:r>
            <a:endParaRPr lang="en-US" sz="4000" dirty="0"/>
          </a:p>
        </p:txBody>
      </p:sp>
      <p:sp>
        <p:nvSpPr>
          <p:cNvPr id="8" name="Content Placeholder 7"/>
          <p:cNvSpPr>
            <a:spLocks noGrp="1"/>
          </p:cNvSpPr>
          <p:nvPr>
            <p:ph idx="1"/>
          </p:nvPr>
        </p:nvSpPr>
        <p:spPr>
          <a:xfrm>
            <a:off x="544386" y="1956391"/>
            <a:ext cx="11193958" cy="5050465"/>
          </a:xfrm>
        </p:spPr>
        <p:txBody>
          <a:bodyPr>
            <a:noAutofit/>
          </a:bodyPr>
          <a:lstStyle/>
          <a:p>
            <a:r>
              <a:rPr lang="pt-BR" sz="2400" dirty="0"/>
              <a:t>Carrico RM, Coty MB, Goss LK, LaJoie AS.  (2007). </a:t>
            </a:r>
            <a:r>
              <a:rPr lang="en-US" sz="2400" dirty="0"/>
              <a:t>Changing health care worker behavior in relation to respiratory disease transmission with a novel training approach that uses </a:t>
            </a:r>
            <a:r>
              <a:rPr lang="en-US" sz="2400" dirty="0" err="1"/>
              <a:t>biosimulation</a:t>
            </a:r>
            <a:r>
              <a:rPr lang="en-US" sz="2400" dirty="0"/>
              <a:t>. American Journal of Infection Control.  35(1): p. 14-9.  </a:t>
            </a:r>
            <a:endParaRPr lang="en-US" sz="2400" dirty="0" smtClean="0"/>
          </a:p>
          <a:p>
            <a:pPr>
              <a:lnSpc>
                <a:spcPct val="110000"/>
              </a:lnSpc>
            </a:pPr>
            <a:r>
              <a:rPr lang="en-US" sz="2400" dirty="0" smtClean="0"/>
              <a:t>Carrico </a:t>
            </a:r>
            <a:r>
              <a:rPr lang="en-US" sz="2400" dirty="0"/>
              <a:t>R,</a:t>
            </a:r>
            <a:r>
              <a:rPr lang="en-US" sz="2400" b="1" dirty="0"/>
              <a:t> </a:t>
            </a:r>
            <a:r>
              <a:rPr lang="en-US" sz="2400" dirty="0" err="1"/>
              <a:t>Rebmann</a:t>
            </a:r>
            <a:r>
              <a:rPr lang="en-US" sz="2400" dirty="0"/>
              <a:t> T, English JF, Mackey J, Cronin. (2008). Infection prevention and control competencies for hospital-based health care personnel.  American Journal of Infection Control. 36(10):691-701.  PMID:  19084164.</a:t>
            </a:r>
          </a:p>
          <a:p>
            <a:pPr>
              <a:lnSpc>
                <a:spcPct val="110000"/>
              </a:lnSpc>
            </a:pPr>
            <a:r>
              <a:rPr lang="en-US" sz="2400" dirty="0"/>
              <a:t>CDC (2017).  Healthcare Infection Control Practices Advisory Committee.  Core Infection Prevention and Control Practices for Safe Healthcare Delivery in All Settings—Recommendations of the Healthcare Infection Control Practices Advisory Committee (HICPAC).  Updated November 2022. Retrieved December 12, 2022, from </a:t>
            </a:r>
            <a:r>
              <a:rPr lang="en-US" sz="2400" u="sng" dirty="0">
                <a:hlinkClick r:id="rId3"/>
              </a:rPr>
              <a:t>https://www.cdc.gov/infectioncontrol/guidelines/core-practices/index.html</a:t>
            </a:r>
            <a:r>
              <a:rPr lang="en-US" sz="2400" dirty="0"/>
              <a:t>   </a:t>
            </a:r>
          </a:p>
          <a:p>
            <a:pPr marL="0" indent="0">
              <a:buNone/>
            </a:pPr>
            <a:endParaRPr lang="en-US" sz="1600" dirty="0"/>
          </a:p>
        </p:txBody>
      </p:sp>
    </p:spTree>
    <p:extLst>
      <p:ext uri="{BB962C8B-B14F-4D97-AF65-F5344CB8AC3E}">
        <p14:creationId xmlns:p14="http://schemas.microsoft.com/office/powerpoint/2010/main" val="5965729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44386" y="711906"/>
            <a:ext cx="10058400" cy="889054"/>
          </a:xfrm>
        </p:spPr>
        <p:txBody>
          <a:bodyPr>
            <a:normAutofit/>
          </a:bodyPr>
          <a:lstStyle/>
          <a:p>
            <a:r>
              <a:rPr lang="en-US" sz="4000" dirty="0" smtClean="0"/>
              <a:t>References</a:t>
            </a:r>
            <a:endParaRPr lang="en-US" sz="4000" dirty="0"/>
          </a:p>
        </p:txBody>
      </p:sp>
      <p:sp>
        <p:nvSpPr>
          <p:cNvPr id="8" name="Content Placeholder 7"/>
          <p:cNvSpPr>
            <a:spLocks noGrp="1"/>
          </p:cNvSpPr>
          <p:nvPr>
            <p:ph idx="1"/>
          </p:nvPr>
        </p:nvSpPr>
        <p:spPr>
          <a:xfrm>
            <a:off x="544386" y="1983733"/>
            <a:ext cx="11193958" cy="4874268"/>
          </a:xfrm>
        </p:spPr>
        <p:txBody>
          <a:bodyPr>
            <a:noAutofit/>
          </a:bodyPr>
          <a:lstStyle/>
          <a:p>
            <a:r>
              <a:rPr lang="en-US" sz="2400" dirty="0"/>
              <a:t>CDC (2008).</a:t>
            </a:r>
            <a:r>
              <a:rPr lang="en-US" sz="2400" b="1" dirty="0"/>
              <a:t>  </a:t>
            </a:r>
            <a:r>
              <a:rPr lang="en-US" sz="2400" i="1" dirty="0"/>
              <a:t>Guideline for Disinfection and Sterilization in Healthcare Facilities, 2008.</a:t>
            </a:r>
            <a:r>
              <a:rPr lang="en-US" sz="2400" dirty="0"/>
              <a:t>  Retrieved November 23, 2022, from </a:t>
            </a:r>
            <a:r>
              <a:rPr lang="en-US" sz="2400" u="sng" dirty="0">
                <a:hlinkClick r:id="rId3"/>
              </a:rPr>
              <a:t>http://www.cdc.gov/hicpac/pdf/guidelines/Disinfection_Nov_2008.pdf</a:t>
            </a:r>
            <a:r>
              <a:rPr lang="en-US" sz="2400" dirty="0"/>
              <a:t>  </a:t>
            </a:r>
            <a:endParaRPr lang="en-US" sz="2400" dirty="0" smtClean="0"/>
          </a:p>
          <a:p>
            <a:r>
              <a:rPr lang="en-US" sz="2400" dirty="0" smtClean="0"/>
              <a:t>US </a:t>
            </a:r>
            <a:r>
              <a:rPr lang="en-US" sz="2400" dirty="0"/>
              <a:t>Department of Labor.  (1992).  Occupational Safety &amp; Health Administration.  29 CFR 1910.1030 </a:t>
            </a:r>
            <a:r>
              <a:rPr lang="en-US" sz="2400" dirty="0" err="1"/>
              <a:t>Bloodborne</a:t>
            </a:r>
            <a:r>
              <a:rPr lang="en-US" sz="2400" dirty="0"/>
              <a:t> Pathogens. </a:t>
            </a:r>
            <a:r>
              <a:rPr lang="en-US" sz="2400" u="sng" dirty="0">
                <a:hlinkClick r:id="rId4"/>
              </a:rPr>
              <a:t>https://</a:t>
            </a:r>
            <a:r>
              <a:rPr lang="en-US" sz="2400" dirty="0">
                <a:hlinkClick r:id="rId4"/>
              </a:rPr>
              <a:t>www.osha.gov/pls/oshaweb/owadisp.show_document?p_id=10051&amp;p_table=STANDARDS</a:t>
            </a:r>
            <a:r>
              <a:rPr lang="en-US" sz="2400" dirty="0"/>
              <a:t>  Accessed November 23, 2022.   </a:t>
            </a:r>
          </a:p>
          <a:p>
            <a:r>
              <a:rPr lang="en-US" sz="2400" dirty="0" err="1"/>
              <a:t>Rutala</a:t>
            </a:r>
            <a:r>
              <a:rPr lang="en-US" sz="2400" dirty="0"/>
              <a:t> WA, Weber DJ. (2016). Disinfection and Sterilization in Health Care Facilities:  An Overview and Current Issues.  Infect Dis </a:t>
            </a:r>
            <a:r>
              <a:rPr lang="en-US" sz="2400" dirty="0" err="1"/>
              <a:t>Clin</a:t>
            </a:r>
            <a:r>
              <a:rPr lang="en-US" sz="2400" dirty="0"/>
              <a:t> North Am. Sep; 30(3):609-37.  </a:t>
            </a:r>
          </a:p>
          <a:p>
            <a:r>
              <a:rPr lang="en-US" sz="2400" dirty="0"/>
              <a:t>EPA (2020).  About List N:  Disinfectants for COVID-19.  Retrieved December 12, 2022, from </a:t>
            </a:r>
            <a:r>
              <a:rPr lang="en-US" sz="2400" u="sng" dirty="0">
                <a:hlinkClick r:id="rId5"/>
              </a:rPr>
              <a:t>https://www.epa.gov/coronavirus/about-list-n-disinfectants-coronavirus-covid-19-0</a:t>
            </a:r>
            <a:r>
              <a:rPr lang="en-US" sz="2400" dirty="0"/>
              <a:t>  </a:t>
            </a:r>
          </a:p>
        </p:txBody>
      </p:sp>
    </p:spTree>
    <p:extLst>
      <p:ext uri="{BB962C8B-B14F-4D97-AF65-F5344CB8AC3E}">
        <p14:creationId xmlns:p14="http://schemas.microsoft.com/office/powerpoint/2010/main" val="5791746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references</a:t>
            </a:r>
            <a:endParaRPr lang="en-US" sz="4000" dirty="0"/>
          </a:p>
        </p:txBody>
      </p:sp>
      <p:sp>
        <p:nvSpPr>
          <p:cNvPr id="3" name="Content Placeholder 2"/>
          <p:cNvSpPr>
            <a:spLocks noGrp="1"/>
          </p:cNvSpPr>
          <p:nvPr>
            <p:ph idx="1"/>
          </p:nvPr>
        </p:nvSpPr>
        <p:spPr>
          <a:xfrm>
            <a:off x="581192" y="2180496"/>
            <a:ext cx="11029615" cy="1555163"/>
          </a:xfrm>
        </p:spPr>
        <p:txBody>
          <a:bodyPr>
            <a:normAutofit/>
          </a:bodyPr>
          <a:lstStyle/>
          <a:p>
            <a:r>
              <a:rPr lang="en-US" sz="2400" dirty="0"/>
              <a:t>Spaulding EH. (1968). Chemical disinfection of medical and surgical materials. In: Lawrence C, Block SS, eds. Disinfection, sterilization, and preservation. Philadelphia: Lea &amp; </a:t>
            </a:r>
            <a:r>
              <a:rPr lang="en-US" sz="2400" dirty="0" err="1"/>
              <a:t>Febiger</a:t>
            </a:r>
            <a:r>
              <a:rPr lang="en-US" sz="2400" dirty="0"/>
              <a:t>, 1968:517-31.</a:t>
            </a:r>
          </a:p>
          <a:p>
            <a:endParaRPr lang="en-US" sz="2400" dirty="0"/>
          </a:p>
        </p:txBody>
      </p:sp>
    </p:spTree>
    <p:extLst>
      <p:ext uri="{BB962C8B-B14F-4D97-AF65-F5344CB8AC3E}">
        <p14:creationId xmlns:p14="http://schemas.microsoft.com/office/powerpoint/2010/main" val="14562709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spcBef>
                <a:spcPts val="0"/>
              </a:spcBef>
              <a:defRPr/>
            </a:pPr>
            <a:r>
              <a:rPr lang="en-US" sz="4000" dirty="0">
                <a:solidFill>
                  <a:schemeClr val="tx1"/>
                </a:solidFill>
                <a:cs typeface="Calibri"/>
              </a:rPr>
              <a:t/>
            </a:r>
            <a:br>
              <a:rPr lang="en-US" sz="4000" dirty="0">
                <a:solidFill>
                  <a:schemeClr val="tx1"/>
                </a:solidFill>
                <a:cs typeface="Calibri"/>
              </a:rPr>
            </a:br>
            <a:r>
              <a:rPr lang="en-US" sz="4900" b="1" dirty="0" smtClean="0">
                <a:cs typeface="Calibri"/>
              </a:rPr>
              <a:t>Pre-Brief:  Dr</a:t>
            </a:r>
            <a:r>
              <a:rPr lang="en-US" sz="4900" b="1" dirty="0">
                <a:cs typeface="Calibri"/>
              </a:rPr>
              <a:t>. Abby Carlson, MD</a:t>
            </a:r>
            <a:endParaRPr lang="en-US" sz="4900" b="1" dirty="0"/>
          </a:p>
        </p:txBody>
      </p:sp>
      <p:pic>
        <p:nvPicPr>
          <p:cNvPr id="4" name="Y2Mate.is - Episode 20 Why Do Cleaning and Disinfection Matter in Healthcare-WpV_dsKQDMg-720p-1654059888126">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604603" y="1946276"/>
            <a:ext cx="6982794" cy="3927823"/>
          </a:xfrm>
          <a:prstGeom prst="rect">
            <a:avLst/>
          </a:prstGeom>
        </p:spPr>
      </p:pic>
      <p:sp>
        <p:nvSpPr>
          <p:cNvPr id="5" name="TextBox 4"/>
          <p:cNvSpPr txBox="1"/>
          <p:nvPr/>
        </p:nvSpPr>
        <p:spPr>
          <a:xfrm>
            <a:off x="193912" y="6285740"/>
            <a:ext cx="6982794" cy="367990"/>
          </a:xfrm>
          <a:prstGeom prst="rect">
            <a:avLst/>
          </a:prstGeom>
          <a:noFill/>
        </p:spPr>
        <p:txBody>
          <a:bodyPr wrap="square" rtlCol="0">
            <a:spAutoFit/>
          </a:bodyPr>
          <a:lstStyle/>
          <a:p>
            <a:r>
              <a:rPr lang="en-US" dirty="0" smtClean="0"/>
              <a:t>(CDC, 2021)</a:t>
            </a:r>
            <a:endParaRPr lang="en-US" dirty="0"/>
          </a:p>
        </p:txBody>
      </p:sp>
    </p:spTree>
    <p:extLst>
      <p:ext uri="{BB962C8B-B14F-4D97-AF65-F5344CB8AC3E}">
        <p14:creationId xmlns:p14="http://schemas.microsoft.com/office/powerpoint/2010/main" val="286457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28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cap="none" dirty="0">
                <a:latin typeface="Calibri" panose="020F0502020204030204"/>
              </a:rPr>
              <a:t>WHAT IS REUSABLE MEDICAL EQUIPMENT? </a:t>
            </a:r>
            <a:r>
              <a:rPr lang="en-US" b="1" cap="none" dirty="0">
                <a:solidFill>
                  <a:prstClr val="black"/>
                </a:solidFill>
                <a:latin typeface="Calibri" panose="020F0502020204030204"/>
              </a:rPr>
              <a:t/>
            </a:r>
            <a:br>
              <a:rPr lang="en-US" b="1" cap="none" dirty="0">
                <a:solidFill>
                  <a:prstClr val="black"/>
                </a:solidFill>
                <a:latin typeface="Calibri" panose="020F0502020204030204"/>
              </a:rPr>
            </a:br>
            <a:endParaRPr lang="en-US" dirty="0"/>
          </a:p>
        </p:txBody>
      </p:sp>
      <p:sp>
        <p:nvSpPr>
          <p:cNvPr id="4" name="TextBox 3"/>
          <p:cNvSpPr txBox="1"/>
          <p:nvPr/>
        </p:nvSpPr>
        <p:spPr>
          <a:xfrm>
            <a:off x="368595" y="1715956"/>
            <a:ext cx="11242213" cy="501675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2"/>
                </a:solidFill>
                <a:effectLst/>
                <a:uLnTx/>
                <a:uFillTx/>
                <a:latin typeface="Gill Sans MT" panose="020B0502020104020203" pitchFamily="34" charset="0"/>
              </a:rPr>
              <a:t>Patient care in almost every setting involves the use of equipment that is not disposable or single use.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2"/>
              </a:solidFill>
              <a:effectLst/>
              <a:uLnTx/>
              <a:uFillTx/>
              <a:latin typeface="Gill Sans MT" panose="020B05020201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2"/>
                </a:solidFill>
                <a:effectLst/>
                <a:uLnTx/>
                <a:uFillTx/>
                <a:latin typeface="Gill Sans MT" panose="020B0502020104020203" pitchFamily="34" charset="0"/>
              </a:rPr>
              <a:t>Examples include blood pressure machines, glucose meters, thermometers, infusion pumps, and patient furniture.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2"/>
              </a:solidFill>
              <a:effectLst/>
              <a:uLnTx/>
              <a:uFillTx/>
              <a:latin typeface="Gill Sans MT" panose="020B05020201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2"/>
                </a:solidFill>
                <a:effectLst/>
                <a:uLnTx/>
                <a:uFillTx/>
                <a:latin typeface="Gill Sans MT" panose="020B0502020104020203" pitchFamily="34" charset="0"/>
              </a:rPr>
              <a:t>Some reusable medical equipment is used for more specialized purposes including laryngoscope blades, ultrasound probes, and surgical instruments.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2"/>
              </a:solidFill>
              <a:effectLst/>
              <a:uLnTx/>
              <a:uFillTx/>
              <a:latin typeface="Gill Sans MT" panose="020B05020201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2"/>
                </a:solidFill>
                <a:effectLst/>
                <a:uLnTx/>
                <a:uFillTx/>
                <a:latin typeface="Gill Sans MT" panose="020B0502020104020203" pitchFamily="34" charset="0"/>
              </a:rPr>
              <a:t>This shows that not all pieces of medical equipment are used for the same purpose and not all are cleaned and disinfected in the same way.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618509" y="6192982"/>
            <a:ext cx="7323063" cy="584775"/>
          </a:xfrm>
          <a:prstGeom prst="rect">
            <a:avLst/>
          </a:prstGeom>
          <a:noFill/>
        </p:spPr>
        <p:txBody>
          <a:bodyPr wrap="square" rtlCol="0">
            <a:spAutoFit/>
          </a:bodyPr>
          <a:lstStyle/>
          <a:p>
            <a:r>
              <a:rPr lang="en-US" sz="1600" dirty="0" smtClean="0"/>
              <a:t>CDC, 2008.  Guidelines for Disinfection and Sterilization in Healthcare Facilities; US Department of Labor, 1992.  </a:t>
            </a:r>
            <a:r>
              <a:rPr lang="en-US" sz="1600" dirty="0" err="1" smtClean="0"/>
              <a:t>Bloodborne</a:t>
            </a:r>
            <a:r>
              <a:rPr lang="en-US" sz="1600" dirty="0" smtClean="0"/>
              <a:t> Pathogens Standard </a:t>
            </a:r>
            <a:endParaRPr lang="en-US" sz="1600" dirty="0"/>
          </a:p>
        </p:txBody>
      </p:sp>
    </p:spTree>
    <p:extLst>
      <p:ext uri="{BB962C8B-B14F-4D97-AF65-F5344CB8AC3E}">
        <p14:creationId xmlns:p14="http://schemas.microsoft.com/office/powerpoint/2010/main" val="2629682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cap="none" dirty="0" smtClean="0">
                <a:latin typeface="Calibri" panose="020F0502020204030204"/>
              </a:rPr>
              <a:t>WHAT IS CLEANING AND WHY IS IT IMPORTANT? </a:t>
            </a:r>
            <a:r>
              <a:rPr lang="en-US" b="1" cap="none" dirty="0" smtClean="0">
                <a:solidFill>
                  <a:prstClr val="black"/>
                </a:solidFill>
                <a:latin typeface="Calibri" panose="020F0502020204030204"/>
              </a:rPr>
              <a:t/>
            </a:r>
            <a:br>
              <a:rPr lang="en-US" b="1" cap="none" dirty="0" smtClean="0">
                <a:solidFill>
                  <a:prstClr val="black"/>
                </a:solidFill>
                <a:latin typeface="Calibri" panose="020F0502020204030204"/>
              </a:rPr>
            </a:br>
            <a:endParaRPr lang="en-US" dirty="0"/>
          </a:p>
        </p:txBody>
      </p:sp>
      <p:sp>
        <p:nvSpPr>
          <p:cNvPr id="4" name="TextBox 3"/>
          <p:cNvSpPr txBox="1"/>
          <p:nvPr/>
        </p:nvSpPr>
        <p:spPr>
          <a:xfrm>
            <a:off x="368595" y="1715956"/>
            <a:ext cx="11242213" cy="427809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lang="en-US" sz="2400" dirty="0">
                <a:solidFill>
                  <a:schemeClr val="tx2"/>
                </a:solidFill>
              </a:rPr>
              <a:t>Cleaning is removal of visible soil (e.g., organic and inorganic material) from objects and surfaces and normally is accomplished manually or mechanically using water with detergents or enzymatic products.</a:t>
            </a:r>
          </a:p>
          <a:p>
            <a:pPr lvl="0">
              <a:defRPr/>
            </a:pPr>
            <a:endParaRPr lang="en-US" sz="2400" dirty="0">
              <a:solidFill>
                <a:schemeClr val="tx2"/>
              </a:solidFill>
            </a:endParaRPr>
          </a:p>
          <a:p>
            <a:pPr lvl="0">
              <a:defRPr/>
            </a:pPr>
            <a:r>
              <a:rPr lang="en-US" sz="2400" dirty="0">
                <a:solidFill>
                  <a:schemeClr val="tx2"/>
                </a:solidFill>
              </a:rPr>
              <a:t>Thorough cleaning is essential before disinfection  because inorganic and organic materials (e.g., blood or other body fluid) that remain on the surfaces of instruments interfere with the effectiveness of these processes. </a:t>
            </a:r>
          </a:p>
          <a:p>
            <a:pPr lvl="0">
              <a:defRPr/>
            </a:pPr>
            <a:endParaRPr lang="en-US" sz="2400" dirty="0">
              <a:solidFill>
                <a:schemeClr val="tx2"/>
              </a:solidFill>
            </a:endParaRPr>
          </a:p>
          <a:p>
            <a:pPr lvl="0">
              <a:defRPr/>
            </a:pPr>
            <a:r>
              <a:rPr lang="en-US" sz="2400" dirty="0">
                <a:solidFill>
                  <a:schemeClr val="tx2"/>
                </a:solidFill>
              </a:rPr>
              <a:t>Removal of visible soil should be done prior to disinfection.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3423008" y="6147939"/>
            <a:ext cx="6705600" cy="584775"/>
          </a:xfrm>
          <a:prstGeom prst="rect">
            <a:avLst/>
          </a:prstGeom>
          <a:noFill/>
        </p:spPr>
        <p:txBody>
          <a:bodyPr wrap="square" rtlCol="0">
            <a:spAutoFit/>
          </a:bodyPr>
          <a:lstStyle/>
          <a:p>
            <a:r>
              <a:rPr lang="en-US" sz="1600" dirty="0" smtClean="0"/>
              <a:t>CDC, 2008.  Guidelines for Disinfection and Sterilization in Healthcare Facilities; US Department of Labor, 1992.  </a:t>
            </a:r>
            <a:r>
              <a:rPr lang="en-US" sz="1600" dirty="0" err="1" smtClean="0"/>
              <a:t>Bloodborne</a:t>
            </a:r>
            <a:r>
              <a:rPr lang="en-US" sz="1600" dirty="0" smtClean="0"/>
              <a:t> Pathogens Standard </a:t>
            </a:r>
            <a:endParaRPr lang="en-US" sz="1600" dirty="0"/>
          </a:p>
        </p:txBody>
      </p:sp>
    </p:spTree>
    <p:extLst>
      <p:ext uri="{BB962C8B-B14F-4D97-AF65-F5344CB8AC3E}">
        <p14:creationId xmlns:p14="http://schemas.microsoft.com/office/powerpoint/2010/main" val="39860464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200" b="1" cap="none" dirty="0" smtClean="0">
                <a:latin typeface="Calibri" panose="020F0502020204030204"/>
              </a:rPr>
              <a:t>WHAT IS DISINFECTION AND WHY IS IT IMPORTANT? </a:t>
            </a:r>
            <a:r>
              <a:rPr lang="en-US" b="1" cap="none" dirty="0" smtClean="0">
                <a:solidFill>
                  <a:prstClr val="black"/>
                </a:solidFill>
                <a:latin typeface="Calibri" panose="020F0502020204030204"/>
              </a:rPr>
              <a:t/>
            </a:r>
            <a:br>
              <a:rPr lang="en-US" b="1" cap="none" dirty="0" smtClean="0">
                <a:solidFill>
                  <a:prstClr val="black"/>
                </a:solidFill>
                <a:latin typeface="Calibri" panose="020F0502020204030204"/>
              </a:rPr>
            </a:br>
            <a:endParaRPr lang="en-US" dirty="0"/>
          </a:p>
        </p:txBody>
      </p:sp>
      <p:sp>
        <p:nvSpPr>
          <p:cNvPr id="4" name="TextBox 3"/>
          <p:cNvSpPr txBox="1"/>
          <p:nvPr/>
        </p:nvSpPr>
        <p:spPr>
          <a:xfrm>
            <a:off x="368595" y="1715956"/>
            <a:ext cx="11242213" cy="538609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ndParaRPr>
          </a:p>
          <a:p>
            <a:pPr lvl="0">
              <a:defRPr/>
            </a:pPr>
            <a:r>
              <a:rPr lang="en-US" sz="2400" dirty="0">
                <a:solidFill>
                  <a:schemeClr val="tx2"/>
                </a:solidFill>
              </a:rPr>
              <a:t>Disinfection is a process that eliminates many </a:t>
            </a:r>
            <a:r>
              <a:rPr lang="en-US" sz="2400" dirty="0" smtClean="0">
                <a:solidFill>
                  <a:schemeClr val="tx2"/>
                </a:solidFill>
              </a:rPr>
              <a:t>germs, </a:t>
            </a:r>
            <a:r>
              <a:rPr lang="en-US" sz="2400" dirty="0">
                <a:solidFill>
                  <a:schemeClr val="tx2"/>
                </a:solidFill>
              </a:rPr>
              <a:t>but not all bacterial spores, </a:t>
            </a:r>
            <a:r>
              <a:rPr lang="en-US" sz="2400" dirty="0" smtClean="0">
                <a:solidFill>
                  <a:schemeClr val="tx2"/>
                </a:solidFill>
              </a:rPr>
              <a:t>on inanimate objects.  </a:t>
            </a:r>
            <a:endParaRPr lang="en-US" sz="2400" dirty="0">
              <a:solidFill>
                <a:schemeClr val="tx2"/>
              </a:solidFill>
            </a:endParaRPr>
          </a:p>
          <a:p>
            <a:pPr lvl="0">
              <a:defRPr/>
            </a:pPr>
            <a:endParaRPr lang="en-US" sz="2400" dirty="0">
              <a:solidFill>
                <a:schemeClr val="tx2"/>
              </a:solidFill>
            </a:endParaRPr>
          </a:p>
          <a:p>
            <a:pPr lvl="0">
              <a:defRPr/>
            </a:pPr>
            <a:r>
              <a:rPr lang="en-US" sz="2400" dirty="0">
                <a:solidFill>
                  <a:schemeClr val="tx2"/>
                </a:solidFill>
              </a:rPr>
              <a:t>In health-care settings, objects are commonly disinfected through the use of liquid chemicals commonly called germicides.</a:t>
            </a:r>
          </a:p>
          <a:p>
            <a:pPr lvl="0">
              <a:defRPr/>
            </a:pPr>
            <a:endParaRPr lang="en-US" sz="2400" dirty="0">
              <a:solidFill>
                <a:schemeClr val="tx2"/>
              </a:solidFill>
            </a:endParaRPr>
          </a:p>
          <a:p>
            <a:pPr lvl="0">
              <a:defRPr/>
            </a:pPr>
            <a:r>
              <a:rPr lang="en-US" sz="2400" dirty="0">
                <a:solidFill>
                  <a:schemeClr val="tx2"/>
                </a:solidFill>
              </a:rPr>
              <a:t>The Environmental Protection Agency (EPA) regulates germicides and uses information from the manufacturer to determine what is on the product label</a:t>
            </a:r>
            <a:r>
              <a:rPr lang="en-US" sz="2400" dirty="0" smtClean="0">
                <a:solidFill>
                  <a:schemeClr val="tx2"/>
                </a:solidFill>
              </a:rPr>
              <a:t>.  The EPA website has a full list of germicides for use in healthcare.</a:t>
            </a:r>
            <a:endParaRPr lang="en-US" sz="2400" dirty="0">
              <a:solidFill>
                <a:schemeClr val="tx2"/>
              </a:solidFill>
            </a:endParaRPr>
          </a:p>
          <a:p>
            <a:pPr lvl="0">
              <a:defRPr/>
            </a:pPr>
            <a:endParaRPr lang="en-US" sz="2400" dirty="0">
              <a:solidFill>
                <a:schemeClr val="tx2"/>
              </a:solidFill>
            </a:endParaRPr>
          </a:p>
          <a:p>
            <a:pPr lvl="0">
              <a:defRPr/>
            </a:pPr>
            <a:r>
              <a:rPr lang="en-US" sz="2400" dirty="0">
                <a:solidFill>
                  <a:schemeClr val="tx2"/>
                </a:solidFill>
              </a:rPr>
              <a:t>During the COVID-19 pandemic, we learned about List N, the EPA list of germicides demonstrating effectiveness against emerging pathogens.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1168664" y="6519446"/>
            <a:ext cx="9846666" cy="338554"/>
          </a:xfrm>
          <a:prstGeom prst="rect">
            <a:avLst/>
          </a:prstGeom>
          <a:noFill/>
        </p:spPr>
        <p:txBody>
          <a:bodyPr wrap="square" rtlCol="0">
            <a:spAutoFit/>
          </a:bodyPr>
          <a:lstStyle/>
          <a:p>
            <a:r>
              <a:rPr lang="en-US" sz="1600" dirty="0" err="1" smtClean="0"/>
              <a:t>Rutala</a:t>
            </a:r>
            <a:r>
              <a:rPr lang="en-US" sz="1600" dirty="0" smtClean="0"/>
              <a:t>, 2016.  Disinfection and Sterilization in Health Care Facilities;    EPA, 2020.  Disinfectants for COVID-19 </a:t>
            </a:r>
            <a:endParaRPr lang="en-US" sz="1600" dirty="0"/>
          </a:p>
        </p:txBody>
      </p:sp>
    </p:spTree>
    <p:extLst>
      <p:ext uri="{BB962C8B-B14F-4D97-AF65-F5344CB8AC3E}">
        <p14:creationId xmlns:p14="http://schemas.microsoft.com/office/powerpoint/2010/main" val="36524563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4"/>
            <a:ext cx="11029616" cy="1424763"/>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WHAT ARE SOME BASIC ACTIVITIES IMPORTANT WHEN CLEANING AND DISINFECTING REUSABLE EQUIPMENT? </a:t>
            </a:r>
            <a:r>
              <a:rPr lang="en-US" b="1" cap="none" dirty="0" smtClean="0">
                <a:solidFill>
                  <a:prstClr val="black"/>
                </a:solidFill>
                <a:latin typeface="Calibri" panose="020F0502020204030204"/>
              </a:rPr>
              <a:t/>
            </a:r>
            <a:br>
              <a:rPr lang="en-US" b="1" cap="none" dirty="0" smtClean="0">
                <a:solidFill>
                  <a:prstClr val="black"/>
                </a:solidFill>
                <a:latin typeface="Calibri" panose="020F0502020204030204"/>
              </a:rPr>
            </a:br>
            <a:endParaRPr lang="en-US" dirty="0"/>
          </a:p>
        </p:txBody>
      </p:sp>
      <p:sp>
        <p:nvSpPr>
          <p:cNvPr id="4" name="TextBox 3"/>
          <p:cNvSpPr txBox="1"/>
          <p:nvPr/>
        </p:nvSpPr>
        <p:spPr>
          <a:xfrm>
            <a:off x="368595" y="1715956"/>
            <a:ext cx="11242213" cy="436068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lvl="0" indent="-171450">
              <a:lnSpc>
                <a:spcPct val="108000"/>
              </a:lnSpc>
              <a:buFont typeface="Arial" panose="020B0604020202020204" pitchFamily="34" charset="0"/>
              <a:buChar char="•"/>
              <a:defRPr/>
            </a:pPr>
            <a:r>
              <a:rPr lang="en-US" sz="2400" dirty="0">
                <a:solidFill>
                  <a:schemeClr val="tx2"/>
                </a:solidFill>
              </a:rPr>
              <a:t>Written policies and procedures that also incorporate manufacturer instructions for use of the disinfectant</a:t>
            </a:r>
          </a:p>
          <a:p>
            <a:pPr marL="171450" lvl="0" indent="-171450">
              <a:lnSpc>
                <a:spcPct val="108000"/>
              </a:lnSpc>
              <a:buFont typeface="Arial" panose="020B0604020202020204" pitchFamily="34" charset="0"/>
              <a:buChar char="•"/>
              <a:defRPr/>
            </a:pPr>
            <a:r>
              <a:rPr lang="en-US" sz="2400" dirty="0">
                <a:solidFill>
                  <a:schemeClr val="tx2"/>
                </a:solidFill>
              </a:rPr>
              <a:t>Training of healthcare personnel so they are familiar with the equipment to be disinfected and the germicide being used</a:t>
            </a:r>
          </a:p>
          <a:p>
            <a:pPr marL="171450" lvl="0" indent="-171450">
              <a:lnSpc>
                <a:spcPct val="108000"/>
              </a:lnSpc>
              <a:buFont typeface="Arial" panose="020B0604020202020204" pitchFamily="34" charset="0"/>
              <a:buChar char="•"/>
              <a:defRPr/>
            </a:pPr>
            <a:r>
              <a:rPr lang="en-US" sz="2400" dirty="0">
                <a:solidFill>
                  <a:schemeClr val="tx2"/>
                </a:solidFill>
              </a:rPr>
              <a:t>Use of appropriate disinfectant, appropriate dilution, appropriate application methods</a:t>
            </a:r>
          </a:p>
          <a:p>
            <a:pPr marL="171450" lvl="0" indent="-171450">
              <a:lnSpc>
                <a:spcPct val="108000"/>
              </a:lnSpc>
              <a:buFont typeface="Arial" panose="020B0604020202020204" pitchFamily="34" charset="0"/>
              <a:buChar char="•"/>
              <a:defRPr/>
            </a:pPr>
            <a:r>
              <a:rPr lang="en-US" sz="2400" dirty="0">
                <a:solidFill>
                  <a:schemeClr val="tx2"/>
                </a:solidFill>
              </a:rPr>
              <a:t>Cleaning before disinfection</a:t>
            </a:r>
          </a:p>
          <a:p>
            <a:pPr marL="171450" lvl="0" indent="-171450">
              <a:lnSpc>
                <a:spcPct val="108000"/>
              </a:lnSpc>
              <a:buFont typeface="Arial" panose="020B0604020202020204" pitchFamily="34" charset="0"/>
              <a:buChar char="•"/>
              <a:defRPr/>
            </a:pPr>
            <a:r>
              <a:rPr lang="en-US" sz="2400" dirty="0">
                <a:solidFill>
                  <a:schemeClr val="tx2"/>
                </a:solidFill>
              </a:rPr>
              <a:t>Contact time of the disinfectant</a:t>
            </a:r>
          </a:p>
          <a:p>
            <a:pPr marL="171450" lvl="0" indent="-171450">
              <a:lnSpc>
                <a:spcPct val="108000"/>
              </a:lnSpc>
              <a:buFont typeface="Arial" panose="020B0604020202020204" pitchFamily="34" charset="0"/>
              <a:buChar char="•"/>
              <a:defRPr/>
            </a:pPr>
            <a:r>
              <a:rPr lang="en-US" sz="2400" dirty="0">
                <a:solidFill>
                  <a:schemeClr val="tx2"/>
                </a:solidFill>
              </a:rPr>
              <a:t>Safe use, including personal protective equipment</a:t>
            </a:r>
          </a:p>
          <a:p>
            <a:pPr lvl="0">
              <a:defRPr/>
            </a:pPr>
            <a:endParaRPr lang="en-US" sz="1400" dirty="0">
              <a:solidFill>
                <a:prstClr val="black"/>
              </a:solidFill>
              <a:latin typeface="Calibri" panose="020F05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10394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3014"/>
            <a:ext cx="11029616" cy="1424763"/>
          </a:xfrm>
        </p:spPr>
        <p:txBody>
          <a:bodyPr>
            <a:normAutofit fontScale="90000"/>
          </a:bodyPr>
          <a:lstStyle/>
          <a:p>
            <a:r>
              <a:rPr lang="en-US" sz="4000" b="1" cap="none" dirty="0" smtClean="0">
                <a:latin typeface="Calibri" panose="020F0502020204030204"/>
              </a:rPr>
              <a:t/>
            </a:r>
            <a:br>
              <a:rPr lang="en-US" sz="4000" b="1" cap="none" dirty="0" smtClean="0">
                <a:latin typeface="Calibri" panose="020F0502020204030204"/>
              </a:rPr>
            </a:br>
            <a:r>
              <a:rPr lang="en-US" sz="4000" b="1" cap="none" dirty="0">
                <a:latin typeface="Calibri" panose="020F0502020204030204"/>
              </a:rPr>
              <a:t/>
            </a:r>
            <a:br>
              <a:rPr lang="en-US" sz="4000" b="1" cap="none" dirty="0">
                <a:latin typeface="Calibri" panose="020F0502020204030204"/>
              </a:rPr>
            </a:br>
            <a:r>
              <a:rPr lang="en-US" sz="4000" b="1" cap="none" dirty="0" smtClean="0">
                <a:latin typeface="Calibri" panose="020F0502020204030204"/>
              </a:rPr>
              <a:t>HOW DO WE KNOW HOW TO SELECT AND USE APPROPRIATE DISINFECTION PRACTICES? </a:t>
            </a:r>
            <a:r>
              <a:rPr lang="en-US" b="1" cap="none" dirty="0" smtClean="0">
                <a:solidFill>
                  <a:prstClr val="black"/>
                </a:solidFill>
                <a:latin typeface="Calibri" panose="020F0502020204030204"/>
              </a:rPr>
              <a:t/>
            </a:r>
            <a:br>
              <a:rPr lang="en-US" b="1" cap="none" dirty="0" smtClean="0">
                <a:solidFill>
                  <a:prstClr val="black"/>
                </a:solidFill>
                <a:latin typeface="Calibri" panose="020F0502020204030204"/>
              </a:rPr>
            </a:br>
            <a:endParaRPr lang="en-US" dirty="0"/>
          </a:p>
        </p:txBody>
      </p:sp>
      <p:sp>
        <p:nvSpPr>
          <p:cNvPr id="4" name="TextBox 3"/>
          <p:cNvSpPr txBox="1"/>
          <p:nvPr/>
        </p:nvSpPr>
        <p:spPr>
          <a:xfrm>
            <a:off x="368595" y="1715956"/>
            <a:ext cx="11242213" cy="436068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lvl="0" indent="-171450">
              <a:lnSpc>
                <a:spcPct val="108000"/>
              </a:lnSpc>
              <a:buFont typeface="Arial" panose="020B0604020202020204" pitchFamily="34" charset="0"/>
              <a:buChar char="•"/>
              <a:defRPr/>
            </a:pPr>
            <a:r>
              <a:rPr lang="en-US" sz="2400" dirty="0">
                <a:solidFill>
                  <a:schemeClr val="tx2"/>
                </a:solidFill>
              </a:rPr>
              <a:t>Written policies and procedures that also incorporate manufacturer instructions for use of the disinfectant</a:t>
            </a:r>
          </a:p>
          <a:p>
            <a:pPr marL="171450" lvl="0" indent="-171450">
              <a:lnSpc>
                <a:spcPct val="108000"/>
              </a:lnSpc>
              <a:buFont typeface="Arial" panose="020B0604020202020204" pitchFamily="34" charset="0"/>
              <a:buChar char="•"/>
              <a:defRPr/>
            </a:pPr>
            <a:r>
              <a:rPr lang="en-US" sz="2400" dirty="0">
                <a:solidFill>
                  <a:schemeClr val="tx2"/>
                </a:solidFill>
              </a:rPr>
              <a:t>Training of healthcare personnel so they are familiar with the equipment to be disinfected and the germicide being used</a:t>
            </a:r>
          </a:p>
          <a:p>
            <a:pPr marL="171450" lvl="0" indent="-171450">
              <a:lnSpc>
                <a:spcPct val="108000"/>
              </a:lnSpc>
              <a:buFont typeface="Arial" panose="020B0604020202020204" pitchFamily="34" charset="0"/>
              <a:buChar char="•"/>
              <a:defRPr/>
            </a:pPr>
            <a:r>
              <a:rPr lang="en-US" sz="2400" dirty="0">
                <a:solidFill>
                  <a:schemeClr val="tx2"/>
                </a:solidFill>
              </a:rPr>
              <a:t>Use of appropriate disinfectant, appropriate dilution, appropriate application methods</a:t>
            </a:r>
          </a:p>
          <a:p>
            <a:pPr marL="171450" lvl="0" indent="-171450">
              <a:lnSpc>
                <a:spcPct val="108000"/>
              </a:lnSpc>
              <a:buFont typeface="Arial" panose="020B0604020202020204" pitchFamily="34" charset="0"/>
              <a:buChar char="•"/>
              <a:defRPr/>
            </a:pPr>
            <a:r>
              <a:rPr lang="en-US" sz="2400" dirty="0">
                <a:solidFill>
                  <a:schemeClr val="tx2"/>
                </a:solidFill>
              </a:rPr>
              <a:t>Cleaning before disinfection</a:t>
            </a:r>
          </a:p>
          <a:p>
            <a:pPr marL="171450" lvl="0" indent="-171450">
              <a:lnSpc>
                <a:spcPct val="108000"/>
              </a:lnSpc>
              <a:buFont typeface="Arial" panose="020B0604020202020204" pitchFamily="34" charset="0"/>
              <a:buChar char="•"/>
              <a:defRPr/>
            </a:pPr>
            <a:r>
              <a:rPr lang="en-US" sz="2400" dirty="0">
                <a:solidFill>
                  <a:schemeClr val="tx2"/>
                </a:solidFill>
              </a:rPr>
              <a:t>Contact time of the disinfectant</a:t>
            </a:r>
          </a:p>
          <a:p>
            <a:pPr marL="171450" lvl="0" indent="-171450">
              <a:lnSpc>
                <a:spcPct val="108000"/>
              </a:lnSpc>
              <a:buFont typeface="Arial" panose="020B0604020202020204" pitchFamily="34" charset="0"/>
              <a:buChar char="•"/>
              <a:defRPr/>
            </a:pPr>
            <a:r>
              <a:rPr lang="en-US" sz="2400" dirty="0">
                <a:solidFill>
                  <a:schemeClr val="tx2"/>
                </a:solidFill>
              </a:rPr>
              <a:t>Safe use, including personal protective equipment</a:t>
            </a:r>
          </a:p>
          <a:p>
            <a:pPr lvl="0">
              <a:defRPr/>
            </a:pPr>
            <a:endParaRPr lang="en-US" sz="1400" dirty="0">
              <a:solidFill>
                <a:prstClr val="black"/>
              </a:solidFill>
              <a:latin typeface="Calibri" panose="020F05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0692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Dividend">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5769</TotalTime>
  <Words>9788</Words>
  <Application>Microsoft Office PowerPoint</Application>
  <PresentationFormat>Widescreen</PresentationFormat>
  <Paragraphs>662</Paragraphs>
  <Slides>34</Slides>
  <Notes>33</Notes>
  <HiddenSlides>0</HiddenSlides>
  <MMClips>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Calibri</vt:lpstr>
      <vt:lpstr>Calibri Light</vt:lpstr>
      <vt:lpstr>Courier New</vt:lpstr>
      <vt:lpstr>Gill Sans MT</vt:lpstr>
      <vt:lpstr>Times New Roman</vt:lpstr>
      <vt:lpstr>Wingdings</vt:lpstr>
      <vt:lpstr>Wingdings 2</vt:lpstr>
      <vt:lpstr>Dividend</vt:lpstr>
      <vt:lpstr>Cleaning and Disinfection of Reusable Medical Equipment</vt:lpstr>
      <vt:lpstr> </vt:lpstr>
      <vt:lpstr>objectives</vt:lpstr>
      <vt:lpstr> Pre-Brief:  Dr. Abby Carlson, MD</vt:lpstr>
      <vt:lpstr>WHAT IS REUSABLE MEDICAL EQUIPMENT?  </vt:lpstr>
      <vt:lpstr>WHAT IS CLEANING AND WHY IS IT IMPORTANT?  </vt:lpstr>
      <vt:lpstr>WHAT IS DISINFECTION AND WHY IS IT IMPORTANT?  </vt:lpstr>
      <vt:lpstr>  WHAT ARE SOME BASIC ACTIVITIES IMPORTANT WHEN CLEANING AND DISINFECTING REUSABLE EQUIPMENT?  </vt:lpstr>
      <vt:lpstr>  HOW DO WE KNOW HOW TO SELECT AND USE APPROPRIATE DISINFECTION PRACTICES?  </vt:lpstr>
      <vt:lpstr>SPAULDING CLASSIFICATION</vt:lpstr>
      <vt:lpstr>SPAULDING CLASSIFICATION</vt:lpstr>
      <vt:lpstr>SPAULDING CLASSIFICATION</vt:lpstr>
      <vt:lpstr>  WHAT ARE SOME COMMON LOW-LEVEL AND INTERMEDIATE-LEVEL DISINFECTANTS I MAY USE?  </vt:lpstr>
      <vt:lpstr>PowerPoint Presentation</vt:lpstr>
      <vt:lpstr>PowerPoint Presentation</vt:lpstr>
      <vt:lpstr>PowerPoint Presentation</vt:lpstr>
      <vt:lpstr>  WHAT IS MEANT BY CONTACT TIME?  </vt:lpstr>
      <vt:lpstr>  PATIENT ROOM CONTAMINATION VIDEO</vt:lpstr>
      <vt:lpstr>  PATIENT ROOM CONTAMINATION VIDEO</vt:lpstr>
      <vt:lpstr>PowerPoint Presentation</vt:lpstr>
      <vt:lpstr>PowerPoint Presentation</vt:lpstr>
      <vt:lpstr>  TAKEWAY MESSAGES</vt:lpstr>
      <vt:lpstr>  ELEMENTS OF A GERMICIDE LABEL</vt:lpstr>
      <vt:lpstr>  GERMICIDE LABEL</vt:lpstr>
      <vt:lpstr>  DISINFECTION OF A SURFACE</vt:lpstr>
      <vt:lpstr>  DISINFECTION OF A SURFACE</vt:lpstr>
      <vt:lpstr>  APPLYING KNOWLEDGE USING THE SPAULDING CLASSIFICATION</vt:lpstr>
      <vt:lpstr>PowerPoint Presentation</vt:lpstr>
      <vt:lpstr>PowerPoint Presentation</vt:lpstr>
      <vt:lpstr>  TAKEAWAY POINTS</vt:lpstr>
      <vt:lpstr>References</vt:lpstr>
      <vt:lpstr>References</vt:lpstr>
      <vt:lpstr>References</vt:lpstr>
      <vt:lpstr>references</vt:lpstr>
    </vt:vector>
  </TitlesOfParts>
  <Company>Norton Healthcare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INJECTION PRACTICES</dc:title>
  <dc:creator>Brown, Valenchia Q.</dc:creator>
  <cp:lastModifiedBy>Trudeau, Kirsten T.</cp:lastModifiedBy>
  <cp:revision>34</cp:revision>
  <cp:lastPrinted>2023-03-17T14:13:56Z</cp:lastPrinted>
  <dcterms:created xsi:type="dcterms:W3CDTF">2023-02-16T00:27:32Z</dcterms:created>
  <dcterms:modified xsi:type="dcterms:W3CDTF">2024-08-01T14:16:33Z</dcterms:modified>
</cp:coreProperties>
</file>