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7" r:id="rId3"/>
  </p:sldMasterIdLst>
  <p:notesMasterIdLst>
    <p:notesMasterId r:id="rId51"/>
  </p:notesMasterIdLst>
  <p:sldIdLst>
    <p:sldId id="256" r:id="rId4"/>
    <p:sldId id="289" r:id="rId5"/>
    <p:sldId id="284" r:id="rId6"/>
    <p:sldId id="294" r:id="rId7"/>
    <p:sldId id="269" r:id="rId8"/>
    <p:sldId id="315" r:id="rId9"/>
    <p:sldId id="302" r:id="rId10"/>
    <p:sldId id="344" r:id="rId11"/>
    <p:sldId id="345" r:id="rId12"/>
    <p:sldId id="316" r:id="rId13"/>
    <p:sldId id="328" r:id="rId14"/>
    <p:sldId id="314" r:id="rId15"/>
    <p:sldId id="330" r:id="rId16"/>
    <p:sldId id="303" r:id="rId17"/>
    <p:sldId id="295" r:id="rId18"/>
    <p:sldId id="329" r:id="rId19"/>
    <p:sldId id="352" r:id="rId20"/>
    <p:sldId id="321" r:id="rId21"/>
    <p:sldId id="322" r:id="rId22"/>
    <p:sldId id="305" r:id="rId23"/>
    <p:sldId id="332" r:id="rId24"/>
    <p:sldId id="308" r:id="rId25"/>
    <p:sldId id="354" r:id="rId26"/>
    <p:sldId id="346" r:id="rId27"/>
    <p:sldId id="297" r:id="rId28"/>
    <p:sldId id="298" r:id="rId29"/>
    <p:sldId id="323" r:id="rId30"/>
    <p:sldId id="324" r:id="rId31"/>
    <p:sldId id="339" r:id="rId32"/>
    <p:sldId id="341" r:id="rId33"/>
    <p:sldId id="342" r:id="rId34"/>
    <p:sldId id="343" r:id="rId35"/>
    <p:sldId id="313" r:id="rId36"/>
    <p:sldId id="336" r:id="rId37"/>
    <p:sldId id="333" r:id="rId38"/>
    <p:sldId id="335" r:id="rId39"/>
    <p:sldId id="337" r:id="rId40"/>
    <p:sldId id="338" r:id="rId41"/>
    <p:sldId id="348" r:id="rId42"/>
    <p:sldId id="301" r:id="rId43"/>
    <p:sldId id="292" r:id="rId44"/>
    <p:sldId id="349" r:id="rId45"/>
    <p:sldId id="351" r:id="rId46"/>
    <p:sldId id="355" r:id="rId47"/>
    <p:sldId id="350" r:id="rId48"/>
    <p:sldId id="317" r:id="rId49"/>
    <p:sldId id="290"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de, Ashley" initials="WA" lastIdx="5" clrIdx="0">
    <p:extLst>
      <p:ext uri="{19B8F6BF-5375-455C-9EA6-DF929625EA0E}">
        <p15:presenceInfo xmlns:p15="http://schemas.microsoft.com/office/powerpoint/2012/main" userId="S-1-5-21-115761338-1150813220-1225219381-142088" providerId="AD"/>
      </p:ext>
    </p:extLst>
  </p:cmAuthor>
  <p:cmAuthor id="2" name="Trudeau, Kirsten T." initials="TKT" lastIdx="2" clrIdx="1">
    <p:extLst>
      <p:ext uri="{19B8F6BF-5375-455C-9EA6-DF929625EA0E}">
        <p15:presenceInfo xmlns:p15="http://schemas.microsoft.com/office/powerpoint/2012/main" userId="Trudeau, Kirsten 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3731"/>
    <a:srgbClr val="9698AD"/>
    <a:srgbClr val="EE1B23"/>
    <a:srgbClr val="2950A3"/>
    <a:srgbClr val="3E4D9E"/>
    <a:srgbClr val="1127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34" autoAdjust="0"/>
    <p:restoredTop sz="80172" autoAdjust="0"/>
  </p:normalViewPr>
  <p:slideViewPr>
    <p:cSldViewPr snapToGrid="0">
      <p:cViewPr varScale="1">
        <p:scale>
          <a:sx n="84" d="100"/>
          <a:sy n="84" d="100"/>
        </p:scale>
        <p:origin x="108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E814C4-F32A-4699-8046-DB832D4F261B}" type="datetimeFigureOut">
              <a:rPr lang="en-US" smtClean="0"/>
              <a:t>08/01/2024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D8C257-40C3-49F5-9722-727DDA3B4812}" type="slidenum">
              <a:rPr lang="en-US" smtClean="0"/>
              <a:t>‹#›</a:t>
            </a:fld>
            <a:endParaRPr lang="en-US" dirty="0"/>
          </a:p>
        </p:txBody>
      </p:sp>
    </p:spTree>
    <p:extLst>
      <p:ext uri="{BB962C8B-B14F-4D97-AF65-F5344CB8AC3E}">
        <p14:creationId xmlns:p14="http://schemas.microsoft.com/office/powerpoint/2010/main" val="3756894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cbi.nlm.nih.gov/pmc/articles/PMC712337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dc.gov/niosh/learning/safetyculturehc/module-2/3.html"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dc.gov/infectioncontrol/spread/index.html"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dc.gov/hai/prevent/environment/surfaces.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dc.gov/infectioncontrol/projectfirstline/videos/Ep16-CLEANING-LoRes.mp4"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linicalkey.com/service/content/pdf/watermarked/1-s2.0-S0196655322003339.pdf?locale=en_US&amp;searchIndex="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dc.gov/hai/prevent/environment/surfaces.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ncbi.nlm.nih.gov/pmc/articles/PMC7444124/#bibr13-0300060520949766"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journals.sagepub.com/doi/pdf/10.1177/0300060520949766"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journals.sagepub.com/doi/10.1177/1757177416645342"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dc.gov/hai/prevent/resource-limited/high-touch-surfaces.html"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cdc.gov/hai/prevent/resource-limited/cleaning-procedures.html"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cdc.gov/hai/pdfs/toolkits/Environ-Cleaning-Eval-Toolkit12-2-2010.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epa.gov/pesticide-registration/epas-registered-antimicrobial-products-effective-against-clostridioide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oi.org/10.3390/antibiotics10060613"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ncbi.nlm.nih.gov/pmc/articles/PMC8224088/"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dc.gov/infectioncontrol/guidelines/disinfection/tables/table2.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cdc.gov/hai/pdfs/HowToReadALabel-Infographic-508.pdf"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resolver.ebscohost.com/openurl?sid=EBSCO%3ac8h&amp;genre=article&amp;issn=01966553&amp;ISBN=&amp;volume=49&amp;issue=1&amp;date=20210101&amp;spage=34&amp;pages=34-39&amp;title=American+Journal+of+Infection+Control&amp;atitle=Environmental+cleaning+and+disinfection+of+hospital+rooms%3a+A+nationwide+survey.&amp;aulast=Han%2c+Zheyi&amp;id=DOI%3a10.1016%2fj.ajic.2020.08.008&amp;site=ftf-live"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resolver.ebscohost.com/openurl?sid=EBSCO%3ac8h&amp;genre=article&amp;issn=01966553&amp;ISBN=&amp;volume=49&amp;issue=1&amp;date=20210101&amp;spage=34&amp;pages=34-39&amp;title=American+Journal+of+Infection+Control&amp;atitle=Environmental+cleaning+and+disinfection+of+hospital+rooms%3a+A+nationwide+survey.&amp;aulast=Han%2c+Zheyi&amp;id=DOI%3a10.1016%2fj.ajic.2020.08.008&amp;site=ftf-liv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text.apic.org/toc/infection-prevention-for-support-services-and-the-care-environment/environmental-service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text.apic.org/toc/infection-prevention-for-support-services-and-the-care-environment/environmental-service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text.apic.org/toc/infection-prevention-for-support-services-and-the-care-environment/environmental-service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text.apic.org/toc/infection-prevention-for-support-services-and-the-care-environment/environmental-service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cdc.gov/hai/pdfs/toolkits/Environ-Cleaning-Eval-Toolkit12-2-2010.pdf"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cdc.gov/hai/pdfs/toolkits/Environ-Cleaning-Eval-Toolkit12-2-2010.pdf"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cdc.gov/hai/pdfs/toolkits/Environ-Cleaning-Eval-Toolkit12-2-2010.pdf"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cdc.gov/hai/toolkits/evaluating-environmental-cleaning.html"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cdc.gov/hai/pdfs/toolkits/Environ-Cleaning-Eval-Toolkit12-2-2010.pdf"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cdc.gov/hai/pdfs/toolkits/Environ-Cleaning-Eval-Toolkit12-2-2010.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clinicalkey.com/#!/content/playContent/1-s2.0-S0196655319300550?returnurl=null&amp;referrer=null"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dc.gov/infectioncontrol/projectfirstline/healthcare/where-germs-live.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clinicalkey.com/service/content/pdf/watermarked/1-s2.0-S0196655321000031.pdf?locale=en_US&amp;searchIndex="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dc.gov/infectioncontrol/projectfirstline/healthcare/germs-environment.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cbi.nlm.nih.gov/pmc/articles/PMC8224088/"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cdc.gov/infectioncontrol/projectfirstline/healthcare/recognize-risks.html"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dc.gov/nhsn/hai-report/data-tables-adult/table-3.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dc.gov/nhsn/hai-report/data-tables-adult/table-11.html"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cdc.gov/nhsn/hai-report/data-tables-adult/table-3.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a:t>
            </a:r>
            <a:r>
              <a:rPr lang="en-US" baseline="0" dirty="0" smtClean="0"/>
              <a:t> and thank you for joining today. My name is Kirsten Trudeau, and I am a nurse practitioner at Norton Infectious Diseases Institute. The focus of this presentation is on environmental cleaning and disinfection. Decreasing pathogens via cleaning and disinfection is vital to control the spread of infection, prevention of hospital acquired infections, and reducing the risk of antimicrobial resistance. Today we will learn about the importance of cleaning and disinfection, as well as how to implement and monitor in your facility. </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a:t>
            </a:fld>
            <a:endParaRPr lang="en-US" dirty="0"/>
          </a:p>
        </p:txBody>
      </p:sp>
    </p:spTree>
    <p:extLst>
      <p:ext uri="{BB962C8B-B14F-4D97-AF65-F5344CB8AC3E}">
        <p14:creationId xmlns:p14="http://schemas.microsoft.com/office/powerpoint/2010/main" val="1069981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Every pathogen</a:t>
            </a:r>
            <a:r>
              <a:rPr lang="en-US" sz="1200" b="0" i="0" kern="1200" baseline="0" dirty="0" smtClean="0">
                <a:solidFill>
                  <a:schemeClr val="tx1"/>
                </a:solidFill>
                <a:effectLst/>
                <a:latin typeface="+mn-lt"/>
                <a:ea typeface="+mn-ea"/>
                <a:cs typeface="+mn-cs"/>
              </a:rPr>
              <a:t> is different. Each has it’s own unique structural make-up. This makes killing them particularly difficult at times. This slide and the next show the lifespans of pathogens found to cause both nosocomial and community infections found on inanimate surfaces. The range is wide some pathogens only lasting 15 minutes, while others living over a year. This again supports the need effective cleaning and disinfection practices. </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Kramer, A., &amp; </a:t>
            </a:r>
            <a:r>
              <a:rPr lang="en-US" sz="1200" b="0" i="0" kern="1200" dirty="0" err="1" smtClean="0">
                <a:solidFill>
                  <a:schemeClr val="tx1"/>
                </a:solidFill>
                <a:effectLst/>
                <a:latin typeface="+mn-lt"/>
                <a:ea typeface="+mn-ea"/>
                <a:cs typeface="+mn-cs"/>
              </a:rPr>
              <a:t>Assadian</a:t>
            </a:r>
            <a:r>
              <a:rPr lang="en-US" sz="1200" b="0" i="0" kern="1200" dirty="0" smtClean="0">
                <a:solidFill>
                  <a:schemeClr val="tx1"/>
                </a:solidFill>
                <a:effectLst/>
                <a:latin typeface="+mn-lt"/>
                <a:ea typeface="+mn-ea"/>
                <a:cs typeface="+mn-cs"/>
              </a:rPr>
              <a:t>, O. (2014). Survival of Microorganisms on Inanimate Surfaces. </a:t>
            </a:r>
            <a:r>
              <a:rPr lang="en-US" sz="1200" b="0" i="1" kern="1200" dirty="0" smtClean="0">
                <a:solidFill>
                  <a:schemeClr val="tx1"/>
                </a:solidFill>
                <a:effectLst/>
                <a:latin typeface="+mn-lt"/>
                <a:ea typeface="+mn-ea"/>
                <a:cs typeface="+mn-cs"/>
              </a:rPr>
              <a:t>Use of Biocidal Surfaces for Reduction of Healthcare Acquired Infections</a:t>
            </a:r>
            <a:r>
              <a:rPr lang="en-US" sz="1200" b="0" i="0" kern="1200" dirty="0" smtClean="0">
                <a:solidFill>
                  <a:schemeClr val="tx1"/>
                </a:solidFill>
                <a:effectLst/>
                <a:latin typeface="+mn-lt"/>
                <a:ea typeface="+mn-ea"/>
                <a:cs typeface="+mn-cs"/>
              </a:rPr>
              <a:t>, 7–26. https://doi.org/10.1007/978-3-319-08057-4_2</a:t>
            </a:r>
          </a:p>
          <a:p>
            <a:endParaRPr lang="en-US" sz="1200" b="1"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Highlight </a:t>
            </a:r>
            <a:r>
              <a:rPr lang="en-US" sz="1200" b="1" i="0" kern="1200" dirty="0" err="1" smtClean="0">
                <a:solidFill>
                  <a:schemeClr val="tx1"/>
                </a:solidFill>
                <a:effectLst/>
                <a:latin typeface="+mn-lt"/>
                <a:ea typeface="+mn-ea"/>
                <a:cs typeface="+mn-cs"/>
              </a:rPr>
              <a:t>acinitobacter</a:t>
            </a:r>
            <a:r>
              <a:rPr lang="en-US" sz="1200" b="1" i="0" kern="1200" dirty="0" smtClean="0">
                <a:solidFill>
                  <a:schemeClr val="tx1"/>
                </a:solidFill>
                <a:effectLst/>
                <a:latin typeface="+mn-lt"/>
                <a:ea typeface="+mn-ea"/>
                <a:cs typeface="+mn-cs"/>
              </a:rPr>
              <a:t> and others</a:t>
            </a:r>
            <a:r>
              <a:rPr lang="en-US" sz="1200" b="1" i="0" kern="1200" baseline="0" dirty="0" smtClean="0">
                <a:solidFill>
                  <a:schemeClr val="tx1"/>
                </a:solidFill>
                <a:effectLst/>
                <a:latin typeface="+mn-lt"/>
                <a:ea typeface="+mn-ea"/>
                <a:cs typeface="+mn-cs"/>
              </a:rPr>
              <a:t> which are really important, c diff spores and vegetative </a:t>
            </a:r>
            <a:endParaRPr lang="en-US" b="1" dirty="0"/>
          </a:p>
        </p:txBody>
      </p:sp>
      <p:sp>
        <p:nvSpPr>
          <p:cNvPr id="4" name="Slide Number Placeholder 3"/>
          <p:cNvSpPr>
            <a:spLocks noGrp="1"/>
          </p:cNvSpPr>
          <p:nvPr>
            <p:ph type="sldNum" sz="quarter" idx="10"/>
          </p:nvPr>
        </p:nvSpPr>
        <p:spPr/>
        <p:txBody>
          <a:bodyPr/>
          <a:lstStyle/>
          <a:p>
            <a:fld id="{CBD8C257-40C3-49F5-9722-727DDA3B4812}" type="slidenum">
              <a:rPr lang="en-US" smtClean="0"/>
              <a:t>10</a:t>
            </a:fld>
            <a:endParaRPr lang="en-US" dirty="0"/>
          </a:p>
        </p:txBody>
      </p:sp>
    </p:spTree>
    <p:extLst>
      <p:ext uri="{BB962C8B-B14F-4D97-AF65-F5344CB8AC3E}">
        <p14:creationId xmlns:p14="http://schemas.microsoft.com/office/powerpoint/2010/main" val="20416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Mycobacterium</a:t>
            </a:r>
            <a:r>
              <a:rPr lang="en-US" baseline="0" dirty="0" smtClean="0">
                <a:hlinkClick r:id="rId3"/>
              </a:rPr>
              <a:t> (kill time 10 minutes vs 3), MRSA, MSSA, strep </a:t>
            </a:r>
            <a:r>
              <a:rPr lang="en-US" baseline="0" dirty="0" err="1" smtClean="0">
                <a:hlinkClick r:id="rId3"/>
              </a:rPr>
              <a:t>pneumo</a:t>
            </a:r>
            <a:r>
              <a:rPr lang="en-US" baseline="0" dirty="0" smtClean="0">
                <a:hlinkClick r:id="rId3"/>
              </a:rPr>
              <a:t>, pseudomonas (splash zones)</a:t>
            </a:r>
          </a:p>
          <a:p>
            <a:endParaRPr lang="en-US" baseline="0" dirty="0" smtClean="0">
              <a:hlinkClick r:id="rId3"/>
            </a:endParaRPr>
          </a:p>
          <a:p>
            <a:endParaRPr lang="en-US" dirty="0" smtClean="0">
              <a:hlinkClick r:id="rId3"/>
            </a:endParaRPr>
          </a:p>
          <a:p>
            <a:r>
              <a:rPr lang="en-US" sz="1200" b="0" i="0" kern="1200" dirty="0" smtClean="0">
                <a:solidFill>
                  <a:schemeClr val="tx1"/>
                </a:solidFill>
                <a:effectLst/>
                <a:latin typeface="+mn-lt"/>
                <a:ea typeface="+mn-ea"/>
                <a:cs typeface="+mn-cs"/>
              </a:rPr>
              <a:t>Kramer, A., &amp; </a:t>
            </a:r>
            <a:r>
              <a:rPr lang="en-US" sz="1200" b="0" i="0" kern="1200" dirty="0" err="1" smtClean="0">
                <a:solidFill>
                  <a:schemeClr val="tx1"/>
                </a:solidFill>
                <a:effectLst/>
                <a:latin typeface="+mn-lt"/>
                <a:ea typeface="+mn-ea"/>
                <a:cs typeface="+mn-cs"/>
              </a:rPr>
              <a:t>Assadian</a:t>
            </a:r>
            <a:r>
              <a:rPr lang="en-US" sz="1200" b="0" i="0" kern="1200" dirty="0" smtClean="0">
                <a:solidFill>
                  <a:schemeClr val="tx1"/>
                </a:solidFill>
                <a:effectLst/>
                <a:latin typeface="+mn-lt"/>
                <a:ea typeface="+mn-ea"/>
                <a:cs typeface="+mn-cs"/>
              </a:rPr>
              <a:t>, O. (2014). Survival of Microorganisms on Inanimate Surfaces. </a:t>
            </a:r>
            <a:r>
              <a:rPr lang="en-US" sz="1200" b="0" i="1" kern="1200" dirty="0" smtClean="0">
                <a:solidFill>
                  <a:schemeClr val="tx1"/>
                </a:solidFill>
                <a:effectLst/>
                <a:latin typeface="+mn-lt"/>
                <a:ea typeface="+mn-ea"/>
                <a:cs typeface="+mn-cs"/>
              </a:rPr>
              <a:t>Use of Biocidal Surfaces for Reduction of Healthcare Acquired Infections</a:t>
            </a:r>
            <a:r>
              <a:rPr lang="en-US" sz="1200" b="0" i="0" kern="1200" dirty="0" smtClean="0">
                <a:solidFill>
                  <a:schemeClr val="tx1"/>
                </a:solidFill>
                <a:effectLst/>
                <a:latin typeface="+mn-lt"/>
                <a:ea typeface="+mn-ea"/>
                <a:cs typeface="+mn-cs"/>
              </a:rPr>
              <a:t>, 7–26. https://doi.org/10.1007/978-3-319-08057-4_2</a:t>
            </a:r>
            <a:endParaRPr lang="en-US" dirty="0" smtClean="0">
              <a:hlinkClick r:id="rId3"/>
            </a:endParaRPr>
          </a:p>
          <a:p>
            <a:endParaRPr lang="en-US" dirty="0" smtClean="0">
              <a:hlinkClick r:id="rId3"/>
            </a:endParaRPr>
          </a:p>
          <a:p>
            <a:r>
              <a:rPr lang="en-US" dirty="0" smtClean="0">
                <a:hlinkClick r:id="rId3"/>
              </a:rPr>
              <a:t>Survival of Microorganisms on Inanimate Surfaces - PMC (nih.gov)</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11</a:t>
            </a:fld>
            <a:endParaRPr lang="en-US" dirty="0"/>
          </a:p>
        </p:txBody>
      </p:sp>
    </p:spTree>
    <p:extLst>
      <p:ext uri="{BB962C8B-B14F-4D97-AF65-F5344CB8AC3E}">
        <p14:creationId xmlns:p14="http://schemas.microsoft.com/office/powerpoint/2010/main" val="3081600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a:t>
            </a:r>
            <a:r>
              <a:rPr lang="en-US" baseline="0" dirty="0" smtClean="0"/>
              <a:t> think it is important to go back to the basics of how infections actually occur. </a:t>
            </a:r>
            <a:r>
              <a:rPr lang="en-US" dirty="0" smtClean="0"/>
              <a:t>pathogen enter the host, multiply and cause the body to react </a:t>
            </a:r>
          </a:p>
          <a:p>
            <a:r>
              <a:rPr lang="en-US" dirty="0" smtClean="0"/>
              <a:t>Pathogens enter the host, multiply and cause the body to react </a:t>
            </a:r>
          </a:p>
          <a:p>
            <a:pPr marL="845820" lvl="1" indent="-342900">
              <a:buFont typeface="+mj-lt"/>
              <a:buAutoNum type="arabicPeriod"/>
            </a:pPr>
            <a:r>
              <a:rPr lang="en-US" dirty="0" smtClean="0"/>
              <a:t>Reservoir</a:t>
            </a:r>
          </a:p>
          <a:p>
            <a:pPr marL="845820" lvl="1" indent="-342900">
              <a:buFont typeface="+mj-lt"/>
              <a:buAutoNum type="arabicPeriod"/>
            </a:pPr>
            <a:r>
              <a:rPr lang="en-US" dirty="0" smtClean="0"/>
              <a:t>Pathway</a:t>
            </a:r>
          </a:p>
          <a:p>
            <a:pPr marL="845820" lvl="1" indent="-342900">
              <a:buFont typeface="+mj-lt"/>
              <a:buAutoNum type="arabicPeriod"/>
            </a:pPr>
            <a:r>
              <a:rPr lang="en-US" dirty="0" smtClean="0"/>
              <a:t>A person to infect (Host)</a:t>
            </a:r>
          </a:p>
          <a:p>
            <a:pPr marL="845820" lvl="1" indent="-342900">
              <a:buFont typeface="+mj-lt"/>
              <a:buAutoNum type="arabicPeriod"/>
            </a:pPr>
            <a:r>
              <a:rPr lang="en-US" dirty="0" smtClean="0"/>
              <a:t>Survival</a:t>
            </a:r>
          </a:p>
          <a:p>
            <a:pPr marL="502920" lvl="1" indent="0">
              <a:buFont typeface="+mj-lt"/>
              <a:buNone/>
            </a:pPr>
            <a:endParaRPr lang="en-US" dirty="0" smtClean="0"/>
          </a:p>
          <a:p>
            <a:pPr marL="388620" lvl="0" indent="-342900">
              <a:buFont typeface="+mj-lt"/>
              <a:buAutoNum type="arabicPeriod"/>
            </a:pPr>
            <a:endParaRPr lang="en-US" dirty="0" smtClean="0"/>
          </a:p>
          <a:p>
            <a:pPr marL="45720" lvl="0" indent="0">
              <a:buFont typeface="+mj-lt"/>
              <a:buNone/>
            </a:pPr>
            <a:r>
              <a:rPr lang="en-US" baseline="0" dirty="0" smtClean="0"/>
              <a:t>The key to stopping the process is to stop the spread of germs. Environmental cleaning and disinfection provides an opportunity to do that</a:t>
            </a:r>
            <a:endParaRPr lang="en-US" dirty="0" smtClean="0"/>
          </a:p>
          <a:p>
            <a:pPr marL="45720" lvl="0" indent="0">
              <a:buFont typeface="+mj-lt"/>
              <a:buNone/>
            </a:pPr>
            <a:r>
              <a:rPr lang="en-US" dirty="0" smtClean="0"/>
              <a:t>To</a:t>
            </a:r>
            <a:r>
              <a:rPr lang="en-US" baseline="0" dirty="0" smtClean="0"/>
              <a:t> think of this process from an clinical lens-a pathogen can live on a bed rail. The nurse might put the bed rail down and administer medication through the patient's central line without performing hand hygiene. The pathogen from the bed rail (the source), was transmitted by the nurse into the susceptible host who had an opening with an indwelling device. Now the patient is at risk for a bloodstream infection. </a:t>
            </a:r>
          </a:p>
          <a:p>
            <a:pPr marL="45720" lvl="0" indent="0">
              <a:buFont typeface="+mj-lt"/>
              <a:buNone/>
            </a:pPr>
            <a:endParaRPr lang="en-US" baseline="0" dirty="0" smtClean="0"/>
          </a:p>
          <a:p>
            <a:pPr marL="45720" lvl="0" indent="0">
              <a:buFont typeface="+mj-lt"/>
              <a:buNone/>
            </a:pPr>
            <a:endParaRPr lang="en-US" baseline="0" dirty="0" smtClean="0"/>
          </a:p>
          <a:p>
            <a:pPr marL="45720" lvl="0" indent="0">
              <a:buFont typeface="+mj-lt"/>
              <a:buNone/>
            </a:pPr>
            <a:r>
              <a:rPr lang="en-US" dirty="0" smtClean="0">
                <a:hlinkClick r:id="rId3"/>
              </a:rPr>
              <a:t>Chain of Infection Components (cdc.gov)</a:t>
            </a:r>
            <a:endParaRPr lang="en-US" dirty="0" smtClean="0"/>
          </a:p>
          <a:p>
            <a:pPr marL="45720" lvl="0" indent="0">
              <a:buFont typeface="+mj-lt"/>
              <a:buNone/>
            </a:pPr>
            <a:r>
              <a:rPr lang="en-US" dirty="0" smtClean="0">
                <a:hlinkClick r:id="rId4"/>
              </a:rPr>
              <a:t>How Infections Spread | Infection Control | CDC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12</a:t>
            </a:fld>
            <a:endParaRPr lang="en-US" dirty="0"/>
          </a:p>
        </p:txBody>
      </p:sp>
    </p:spTree>
    <p:extLst>
      <p:ext uri="{BB962C8B-B14F-4D97-AF65-F5344CB8AC3E}">
        <p14:creationId xmlns:p14="http://schemas.microsoft.com/office/powerpoint/2010/main" val="3972274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great diagram</a:t>
            </a:r>
            <a:r>
              <a:rPr lang="en-US" baseline="0" dirty="0" smtClean="0"/>
              <a:t> of using cleaning and disinfection to prevent pathogens on a contaminated surface from reaching a susceptible patient. You can also see here that this can be an ongoing cycle without proper cleaning and disinfection. You have the colonized or infection patient who contaminates a surface, the healthcare worker or another susceptible patient touches that surface. The susceptible patient then becomes colonized or infected. </a:t>
            </a:r>
            <a:endParaRPr lang="en-US" dirty="0" smtClean="0"/>
          </a:p>
          <a:p>
            <a:endParaRPr lang="en-US" dirty="0" smtClean="0"/>
          </a:p>
          <a:p>
            <a:endParaRPr lang="en-US" dirty="0" smtClean="0"/>
          </a:p>
          <a:p>
            <a:r>
              <a:rPr lang="en-US" dirty="0" smtClean="0"/>
              <a:t>Center</a:t>
            </a:r>
            <a:r>
              <a:rPr lang="en-US" baseline="0" dirty="0" smtClean="0"/>
              <a:t> for Disease Control and Prevention (CDC). (October, 13, 2020). </a:t>
            </a:r>
            <a:r>
              <a:rPr lang="en-US" i="1" baseline="0" dirty="0" smtClean="0"/>
              <a:t>Reduce Risk for Surfaces. </a:t>
            </a:r>
            <a:r>
              <a:rPr lang="en-US" dirty="0" smtClean="0">
                <a:hlinkClick r:id="rId3"/>
              </a:rPr>
              <a:t>Reduce Risk from Surfaces | HAI | CDC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13</a:t>
            </a:fld>
            <a:endParaRPr lang="en-US" dirty="0"/>
          </a:p>
        </p:txBody>
      </p:sp>
    </p:spTree>
    <p:extLst>
      <p:ext uri="{BB962C8B-B14F-4D97-AF65-F5344CB8AC3E}">
        <p14:creationId xmlns:p14="http://schemas.microsoft.com/office/powerpoint/2010/main" val="2807370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Cleaning</a:t>
            </a:r>
            <a:r>
              <a:rPr lang="en-US" baseline="0" dirty="0" smtClean="0"/>
              <a:t>-involves manually removing visible soil from objects or surfaces. This can also be done mechanically. Usually water is used with a detergent product or an enzymatic product. </a:t>
            </a:r>
          </a:p>
          <a:p>
            <a:r>
              <a:rPr lang="en-US" dirty="0" smtClean="0"/>
              <a:t>Disinfection-complete or nearly all removal of pathogen life on non-living objects</a:t>
            </a:r>
          </a:p>
          <a:p>
            <a:pPr lvl="1"/>
            <a:r>
              <a:rPr lang="en-US" dirty="0" smtClean="0"/>
              <a:t>Excludes bacterial spores</a:t>
            </a:r>
          </a:p>
          <a:p>
            <a:pPr lvl="1"/>
            <a:endParaRPr lang="en-US" dirty="0" smtClean="0"/>
          </a:p>
          <a:p>
            <a:pPr lvl="0"/>
            <a:r>
              <a:rPr lang="en-US" dirty="0" smtClean="0"/>
              <a:t>Cleaning</a:t>
            </a:r>
            <a:r>
              <a:rPr lang="en-US" baseline="0" dirty="0" smtClean="0"/>
              <a:t> and disinfection can be done in two steps or there are products that can do both steps in one. The use of the products will depend on the surface and the situation. </a:t>
            </a:r>
          </a:p>
          <a:p>
            <a:pPr lvl="0"/>
            <a:endParaRPr lang="en-US" baseline="0" dirty="0" smtClean="0"/>
          </a:p>
          <a:p>
            <a:pPr lvl="0"/>
            <a:r>
              <a:rPr lang="en-US" baseline="0" dirty="0" smtClean="0"/>
              <a:t>Example of cleaning dishes before dishwasher </a:t>
            </a:r>
            <a:endParaRPr lang="en-US" dirty="0" smtClean="0"/>
          </a:p>
          <a:p>
            <a:pPr lvl="1"/>
            <a:endParaRPr lang="en-US" dirty="0" smtClean="0"/>
          </a:p>
          <a:p>
            <a:pPr lvl="0"/>
            <a:r>
              <a:rPr lang="en-US" dirty="0" smtClean="0"/>
              <a:t>Centers</a:t>
            </a:r>
            <a:r>
              <a:rPr lang="en-US" baseline="0" dirty="0" smtClean="0"/>
              <a:t> for Disease Control (CDC). (January 28, 2022). </a:t>
            </a:r>
            <a:r>
              <a:rPr lang="en-US" i="1" baseline="0" dirty="0" smtClean="0"/>
              <a:t>Cleaning? Disinfection? What is the Difference? </a:t>
            </a:r>
            <a:r>
              <a:rPr lang="en-US" dirty="0" smtClean="0">
                <a:hlinkClick r:id="rId3"/>
              </a:rPr>
              <a:t>cdc.gov/</a:t>
            </a:r>
            <a:r>
              <a:rPr lang="en-US" dirty="0" err="1" smtClean="0">
                <a:hlinkClick r:id="rId3"/>
              </a:rPr>
              <a:t>infectioncontrol</a:t>
            </a:r>
            <a:r>
              <a:rPr lang="en-US" dirty="0" smtClean="0">
                <a:hlinkClick r:id="rId3"/>
              </a:rPr>
              <a:t>/</a:t>
            </a:r>
            <a:r>
              <a:rPr lang="en-US" dirty="0" err="1" smtClean="0">
                <a:hlinkClick r:id="rId3"/>
              </a:rPr>
              <a:t>projectfirstline</a:t>
            </a:r>
            <a:r>
              <a:rPr lang="en-US" dirty="0" smtClean="0">
                <a:hlinkClick r:id="rId3"/>
              </a:rPr>
              <a:t>/videos/Ep16-CLEANING-LoRes.mp4</a:t>
            </a:r>
            <a:endParaRPr lang="en-US" dirty="0" smtClean="0"/>
          </a:p>
          <a:p>
            <a:pPr lvl="1"/>
            <a:endParaRPr lang="en-US" dirty="0" smtClean="0"/>
          </a:p>
        </p:txBody>
      </p:sp>
      <p:sp>
        <p:nvSpPr>
          <p:cNvPr id="4" name="Slide Number Placeholder 3"/>
          <p:cNvSpPr>
            <a:spLocks noGrp="1"/>
          </p:cNvSpPr>
          <p:nvPr>
            <p:ph type="sldNum" sz="quarter" idx="10"/>
          </p:nvPr>
        </p:nvSpPr>
        <p:spPr/>
        <p:txBody>
          <a:bodyPr/>
          <a:lstStyle/>
          <a:p>
            <a:fld id="{CBD8C257-40C3-49F5-9722-727DDA3B4812}" type="slidenum">
              <a:rPr lang="en-US" smtClean="0"/>
              <a:t>14</a:t>
            </a:fld>
            <a:endParaRPr lang="en-US" dirty="0"/>
          </a:p>
        </p:txBody>
      </p:sp>
    </p:spTree>
    <p:extLst>
      <p:ext uri="{BB962C8B-B14F-4D97-AF65-F5344CB8AC3E}">
        <p14:creationId xmlns:p14="http://schemas.microsoft.com/office/powerpoint/2010/main" val="516636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a:t>
            </a:r>
            <a:r>
              <a:rPr lang="en-US" baseline="0" dirty="0" smtClean="0"/>
              <a:t> to stress the impact of exceptional</a:t>
            </a:r>
            <a:r>
              <a:rPr lang="en-US" dirty="0" smtClean="0"/>
              <a:t> cleaning and disinfection processes. Cleaning</a:t>
            </a:r>
            <a:r>
              <a:rPr lang="en-US" baseline="0" dirty="0" smtClean="0"/>
              <a:t> and disinfection </a:t>
            </a:r>
            <a:endParaRPr lang="en-US" dirty="0" smtClean="0">
              <a:hlinkClick r:id="rId3"/>
            </a:endParaRPr>
          </a:p>
          <a:p>
            <a:r>
              <a:rPr lang="en-US" dirty="0" smtClean="0"/>
              <a:t>Prevents transmission of hospital-acquired infections (HAIs)</a:t>
            </a:r>
          </a:p>
          <a:p>
            <a:r>
              <a:rPr lang="en-US" dirty="0" smtClean="0"/>
              <a:t>Significantly decreases rates of multi-drug resistant organisms (MDROs)</a:t>
            </a:r>
          </a:p>
          <a:p>
            <a:r>
              <a:rPr lang="en-US" dirty="0" smtClean="0"/>
              <a:t>Decreases overall infection rates among patients</a:t>
            </a:r>
          </a:p>
          <a:p>
            <a:endParaRPr lang="en-US" dirty="0" smtClean="0">
              <a:hlinkClick r:id="rId3"/>
            </a:endParaRPr>
          </a:p>
          <a:p>
            <a:endParaRPr lang="en-US" dirty="0" smtClean="0">
              <a:hlinkClick r:id="rId3"/>
            </a:endParaRPr>
          </a:p>
          <a:p>
            <a:r>
              <a:rPr lang="en-US" dirty="0" smtClean="0">
                <a:hlinkClick r:id="rId3"/>
              </a:rPr>
              <a:t>INSERT CASE HERE </a:t>
            </a:r>
          </a:p>
          <a:p>
            <a:endParaRPr lang="en-US" dirty="0" smtClean="0">
              <a:hlinkClick r:id="rId3"/>
            </a:endParaRPr>
          </a:p>
          <a:p>
            <a:r>
              <a:rPr lang="en-US" dirty="0" smtClean="0">
                <a:hlinkClick r:id="rId3"/>
              </a:rPr>
              <a:t>*1-s2.0-S0196655322003339.pdf (clinicalkey.com)</a:t>
            </a:r>
            <a:endParaRPr lang="en-US" dirty="0" smtClean="0"/>
          </a:p>
          <a:p>
            <a:r>
              <a:rPr lang="en-US" dirty="0" smtClean="0"/>
              <a:t>Weber, David </a:t>
            </a:r>
            <a:r>
              <a:rPr lang="en-US" dirty="0" err="1" smtClean="0"/>
              <a:t>J.a,b</a:t>
            </a:r>
            <a:r>
              <a:rPr lang="en-US" dirty="0" smtClean="0"/>
              <a:t>; Anderson, </a:t>
            </a:r>
            <a:r>
              <a:rPr lang="en-US" dirty="0" err="1" smtClean="0"/>
              <a:t>Deverickc</a:t>
            </a:r>
            <a:r>
              <a:rPr lang="en-US" dirty="0" smtClean="0"/>
              <a:t>; </a:t>
            </a:r>
            <a:r>
              <a:rPr lang="en-US" dirty="0" err="1" smtClean="0"/>
              <a:t>Rutala</a:t>
            </a:r>
            <a:r>
              <a:rPr lang="en-US" dirty="0" smtClean="0"/>
              <a:t>, William </a:t>
            </a:r>
            <a:r>
              <a:rPr lang="en-US" dirty="0" err="1" smtClean="0"/>
              <a:t>A.a,b</a:t>
            </a:r>
            <a:r>
              <a:rPr lang="en-US" dirty="0" smtClean="0"/>
              <a:t>. The role of the surface environment in healthcare-associated infections. Current Opinion in Infectious Diseases 26(4):p 338-344, August 2013. | DOI: 10.1097/QCO.0b013e3283630f04 </a:t>
            </a:r>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15</a:t>
            </a:fld>
            <a:endParaRPr lang="en-US" dirty="0"/>
          </a:p>
        </p:txBody>
      </p:sp>
    </p:spTree>
    <p:extLst>
      <p:ext uri="{BB962C8B-B14F-4D97-AF65-F5344CB8AC3E}">
        <p14:creationId xmlns:p14="http://schemas.microsoft.com/office/powerpoint/2010/main" val="3113875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 an</a:t>
            </a:r>
            <a:r>
              <a:rPr lang="en-US" baseline="0" dirty="0" smtClean="0"/>
              <a:t> effort to strengthen cleaning and disinfection practices, the CDC has developed </a:t>
            </a:r>
            <a:r>
              <a:rPr lang="en-US" sz="1200" dirty="0" smtClean="0"/>
              <a:t>Core Components of Environmental Cleaning and Disinfection.</a:t>
            </a:r>
            <a:r>
              <a:rPr lang="en-US" sz="1200" baseline="0" dirty="0" smtClean="0"/>
              <a:t> These include: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457200" indent="-457200">
              <a:buFont typeface="+mj-lt"/>
              <a:buAutoNum type="arabicPeriod"/>
            </a:pPr>
            <a:r>
              <a:rPr lang="en-US" dirty="0" smtClean="0"/>
              <a:t>Integrate in the culture of safety within the hospital-safety is an initiative</a:t>
            </a:r>
            <a:r>
              <a:rPr lang="en-US" baseline="0" dirty="0" smtClean="0"/>
              <a:t> for all healthcare settings and including safety from an environmental prospective is key to integrating the vital role of EVS in the healthcare settings. </a:t>
            </a:r>
            <a:endParaRPr lang="en-US" dirty="0" smtClean="0"/>
          </a:p>
          <a:p>
            <a:pPr marL="457200" indent="-457200">
              <a:buFont typeface="+mj-lt"/>
              <a:buAutoNum type="arabicPeriod"/>
            </a:pPr>
            <a:r>
              <a:rPr lang="en-US" dirty="0" smtClean="0"/>
              <a:t>Educate and train all healthcare providers-while</a:t>
            </a:r>
            <a:r>
              <a:rPr lang="en-US" baseline="0" dirty="0" smtClean="0"/>
              <a:t> education is key for EVS workers, it is not just the job of EVS. It is everyone’s responsibility to ensure cleaning and disinfection policies are followed. Proper education is the basis of this step. </a:t>
            </a:r>
            <a:endParaRPr lang="en-US" dirty="0" smtClean="0"/>
          </a:p>
          <a:p>
            <a:pPr marL="457200" indent="-457200">
              <a:buFont typeface="+mj-lt"/>
              <a:buAutoNum type="arabicPeriod"/>
            </a:pPr>
            <a:r>
              <a:rPr lang="en-US" dirty="0" smtClean="0"/>
              <a:t>Select correct tools for cleaning and disinfection through technology or products-careful</a:t>
            </a:r>
            <a:r>
              <a:rPr lang="en-US" baseline="0" dirty="0" smtClean="0"/>
              <a:t> selection requires input from infection prevention experts and also requires staying up to date on technology and innovation. </a:t>
            </a:r>
            <a:endParaRPr lang="en-US" dirty="0" smtClean="0"/>
          </a:p>
          <a:p>
            <a:pPr marL="457200" indent="-457200">
              <a:buFont typeface="+mj-lt"/>
              <a:buAutoNum type="arabicPeriod"/>
            </a:pPr>
            <a:r>
              <a:rPr lang="en-US" dirty="0" smtClean="0"/>
              <a:t>Create standardized protocols-by having a standard</a:t>
            </a:r>
            <a:r>
              <a:rPr lang="en-US" baseline="0" dirty="0" smtClean="0"/>
              <a:t> protocol, you can support tasks being performed in the correct manner every time regardless of the person performing the task. Additionally, staff must have the resources to abide by this protocol  </a:t>
            </a:r>
            <a:endParaRPr lang="en-US" dirty="0" smtClean="0"/>
          </a:p>
          <a:p>
            <a:pPr marL="457200" indent="-457200">
              <a:buFont typeface="+mj-lt"/>
              <a:buAutoNum type="arabicPeriod"/>
            </a:pPr>
            <a:r>
              <a:rPr lang="en-US" dirty="0" smtClean="0"/>
              <a:t>Monitor adherence-monitoring</a:t>
            </a:r>
            <a:r>
              <a:rPr lang="en-US" baseline="0" dirty="0" smtClean="0"/>
              <a:t> for adherence is key to ensuring everyone is following the standardized protocols. If adherence takes a tumble, what happened? Was there a change in product availability? Staff turnover? Lack of knowledge. Monitoring shows gaps and allows a change to intervene. </a:t>
            </a:r>
            <a:endParaRPr lang="en-US" dirty="0" smtClean="0"/>
          </a:p>
          <a:p>
            <a:pPr marL="457200" indent="-457200">
              <a:buFont typeface="+mj-lt"/>
              <a:buAutoNum type="arabicPeriod"/>
            </a:pPr>
            <a:r>
              <a:rPr lang="en-US" dirty="0" smtClean="0"/>
              <a:t>Provide feedback on monitoring results-</a:t>
            </a:r>
            <a:r>
              <a:rPr lang="en-US" baseline="0" dirty="0" smtClean="0"/>
              <a:t>monitoring gives us the chance to provide prompt feedback. It also allows for results monitoring and comparison to other related data like HAIs.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Center</a:t>
            </a:r>
            <a:r>
              <a:rPr lang="en-US" baseline="0" dirty="0" smtClean="0"/>
              <a:t> for Disease Control and Prevention (CDC). (October, 13, 2020). </a:t>
            </a:r>
            <a:r>
              <a:rPr lang="en-US" i="1" baseline="0" dirty="0" smtClean="0"/>
              <a:t>Reduce Risk for Surfaces. </a:t>
            </a:r>
            <a:r>
              <a:rPr lang="en-US" dirty="0" smtClean="0">
                <a:hlinkClick r:id="rId3"/>
              </a:rPr>
              <a:t>Reduce Risk from Surfaces | HAI | CDC</a:t>
            </a:r>
            <a:endParaRPr lang="en-US" dirty="0" smtClean="0"/>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16</a:t>
            </a:fld>
            <a:endParaRPr lang="en-US" dirty="0"/>
          </a:p>
        </p:txBody>
      </p:sp>
    </p:spTree>
    <p:extLst>
      <p:ext uri="{BB962C8B-B14F-4D97-AF65-F5344CB8AC3E}">
        <p14:creationId xmlns:p14="http://schemas.microsoft.com/office/powerpoint/2010/main" val="3137050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This study</a:t>
            </a:r>
            <a:r>
              <a:rPr lang="en-US" sz="1200" b="0" i="0" kern="1200" baseline="0" dirty="0" smtClean="0">
                <a:solidFill>
                  <a:schemeClr val="tx1"/>
                </a:solidFill>
                <a:effectLst/>
                <a:latin typeface="+mn-lt"/>
                <a:ea typeface="+mn-ea"/>
                <a:cs typeface="+mn-cs"/>
              </a:rPr>
              <a:t> published in the Antimicrobial stewardship and healthcare epidemiology journal should the effects and sustainability of formal education, monitoring and feedback over the course of 11 years. This took place at Stamford Hospital in </a:t>
            </a:r>
            <a:r>
              <a:rPr lang="en-US" sz="1200" b="0" i="0" kern="1200" baseline="0" dirty="0" err="1" smtClean="0">
                <a:solidFill>
                  <a:schemeClr val="tx1"/>
                </a:solidFill>
                <a:effectLst/>
                <a:latin typeface="+mn-lt"/>
                <a:ea typeface="+mn-ea"/>
                <a:cs typeface="+mn-cs"/>
              </a:rPr>
              <a:t>Connectivut</a:t>
            </a:r>
            <a:r>
              <a:rPr lang="en-US" sz="1200" b="0" i="0" kern="1200" baseline="0" dirty="0" smtClean="0">
                <a:solidFill>
                  <a:schemeClr val="tx1"/>
                </a:solidFill>
                <a:effectLst/>
                <a:latin typeface="+mn-lt"/>
                <a:ea typeface="+mn-ea"/>
                <a:cs typeface="+mn-cs"/>
              </a:rPr>
              <a:t>, and 305 bed hospital. This hospital has now sustained surface cleaning performance at &gt;90% for the last six years and saw dramatic decreases in HAIs. Particularly c diff and </a:t>
            </a:r>
            <a:r>
              <a:rPr lang="en-US" sz="1200" b="0" i="0" kern="1200" baseline="0" dirty="0" err="1" smtClean="0">
                <a:solidFill>
                  <a:schemeClr val="tx1"/>
                </a:solidFill>
                <a:effectLst/>
                <a:latin typeface="+mn-lt"/>
                <a:ea typeface="+mn-ea"/>
                <a:cs typeface="+mn-cs"/>
              </a:rPr>
              <a:t>ssi</a:t>
            </a:r>
            <a:r>
              <a:rPr lang="en-US" sz="1200" b="0" i="0" kern="1200" baseline="0" dirty="0" smtClean="0">
                <a:solidFill>
                  <a:schemeClr val="tx1"/>
                </a:solidFill>
                <a:effectLst/>
                <a:latin typeface="+mn-lt"/>
                <a:ea typeface="+mn-ea"/>
                <a:cs typeface="+mn-cs"/>
              </a:rPr>
              <a:t> by 75 and 55 percent respectively. </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Parry, M. F., </a:t>
            </a:r>
            <a:r>
              <a:rPr lang="en-US" sz="1200" b="0" i="0" kern="1200" dirty="0" err="1" smtClean="0">
                <a:solidFill>
                  <a:schemeClr val="tx1"/>
                </a:solidFill>
                <a:effectLst/>
                <a:latin typeface="+mn-lt"/>
                <a:ea typeface="+mn-ea"/>
                <a:cs typeface="+mn-cs"/>
              </a:rPr>
              <a:t>Sestovic</a:t>
            </a:r>
            <a:r>
              <a:rPr lang="en-US" sz="1200" b="0" i="0" kern="1200" dirty="0" smtClean="0">
                <a:solidFill>
                  <a:schemeClr val="tx1"/>
                </a:solidFill>
                <a:effectLst/>
                <a:latin typeface="+mn-lt"/>
                <a:ea typeface="+mn-ea"/>
                <a:cs typeface="+mn-cs"/>
              </a:rPr>
              <a:t>, M., Renz, C., </a:t>
            </a:r>
            <a:r>
              <a:rPr lang="en-US" sz="1200" b="0" i="0" kern="1200" dirty="0" err="1" smtClean="0">
                <a:solidFill>
                  <a:schemeClr val="tx1"/>
                </a:solidFill>
                <a:effectLst/>
                <a:latin typeface="+mn-lt"/>
                <a:ea typeface="+mn-ea"/>
                <a:cs typeface="+mn-cs"/>
              </a:rPr>
              <a:t>Pangan</a:t>
            </a:r>
            <a:r>
              <a:rPr lang="en-US" sz="1200" b="0" i="0" kern="1200" dirty="0" smtClean="0">
                <a:solidFill>
                  <a:schemeClr val="tx1"/>
                </a:solidFill>
                <a:effectLst/>
                <a:latin typeface="+mn-lt"/>
                <a:ea typeface="+mn-ea"/>
                <a:cs typeface="+mn-cs"/>
              </a:rPr>
              <a:t>, A., Grant, B., &amp; Shah, A. K. (2022). Environmental cleaning and disinfection: Sustaining changed practice and improving quality in the community hospital. </a:t>
            </a:r>
            <a:r>
              <a:rPr lang="en-US" sz="1200" b="0" i="1" kern="1200" dirty="0" smtClean="0">
                <a:solidFill>
                  <a:schemeClr val="tx1"/>
                </a:solidFill>
                <a:effectLst/>
                <a:latin typeface="+mn-lt"/>
                <a:ea typeface="+mn-ea"/>
                <a:cs typeface="+mn-cs"/>
              </a:rPr>
              <a:t>Antimicrobial stewardship &amp; healthcare epidemiology : ASHE</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(1), e113. https://doi.org/10.1017/ash.2022.257</a:t>
            </a:r>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17</a:t>
            </a:fld>
            <a:endParaRPr lang="en-US" dirty="0"/>
          </a:p>
        </p:txBody>
      </p:sp>
    </p:spTree>
    <p:extLst>
      <p:ext uri="{BB962C8B-B14F-4D97-AF65-F5344CB8AC3E}">
        <p14:creationId xmlns:p14="http://schemas.microsoft.com/office/powerpoint/2010/main" val="3812716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This</a:t>
            </a:r>
            <a:r>
              <a:rPr lang="en-US" sz="1200" b="0" i="0" kern="1200" baseline="0" dirty="0" smtClean="0">
                <a:solidFill>
                  <a:schemeClr val="tx1"/>
                </a:solidFill>
                <a:effectLst/>
                <a:latin typeface="+mn-lt"/>
                <a:ea typeface="+mn-ea"/>
                <a:cs typeface="+mn-cs"/>
              </a:rPr>
              <a:t> graph is from a study out of China published in </a:t>
            </a:r>
            <a:r>
              <a:rPr lang="en-US" sz="1200" b="0" i="1" kern="1200" baseline="0" dirty="0" smtClean="0">
                <a:solidFill>
                  <a:schemeClr val="tx1"/>
                </a:solidFill>
                <a:effectLst/>
                <a:latin typeface="+mn-lt"/>
                <a:ea typeface="+mn-ea"/>
                <a:cs typeface="+mn-cs"/>
              </a:rPr>
              <a:t>The Journal of International Medical Research. </a:t>
            </a:r>
            <a:r>
              <a:rPr lang="en-US" sz="1200" b="0" i="0" kern="1200" baseline="0" dirty="0" smtClean="0">
                <a:solidFill>
                  <a:schemeClr val="tx1"/>
                </a:solidFill>
                <a:effectLst/>
                <a:latin typeface="+mn-lt"/>
                <a:ea typeface="+mn-ea"/>
                <a:cs typeface="+mn-cs"/>
              </a:rPr>
              <a:t>The study took places in ICUs at 7 tertiary hospitals in China from October 2013 to February 2017. This was a cross sectional study performing MDRO screening before enhanced cleaning and after. Before being the control group and after being the interventional group. MALDI testing was used, and the goal was to analyze MDRO colonization/infection and the relationship to environmental bacteria. 196 patients were enrolled. The enhanced cleaning group showed surface MDRO rates decreased from 32% to 13%, effectively shortening ICU length of stay and risk of mortality. This graph nicely depicts the effects of enhanced cleaning methods on surfaces. The rates of MDRO significantly decreased. </a:t>
            </a:r>
          </a:p>
          <a:p>
            <a:endParaRPr lang="en-US" sz="1200" b="0" i="0" kern="1200" baseline="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METHOD</a:t>
            </a:r>
            <a:r>
              <a:rPr lang="en-US" sz="1200" b="0" i="0" kern="1200" dirty="0" smtClean="0">
                <a:solidFill>
                  <a:schemeClr val="tx1"/>
                </a:solidFill>
                <a:effectLst/>
                <a:latin typeface="+mn-lt"/>
                <a:ea typeface="+mn-ea"/>
                <a:cs typeface="+mn-cs"/>
              </a:rPr>
              <a:t>: “Environmental cleaning</a:t>
            </a:r>
          </a:p>
          <a:p>
            <a:r>
              <a:rPr lang="en-US" sz="1200" b="0" i="0" kern="1200" dirty="0" smtClean="0">
                <a:solidFill>
                  <a:schemeClr val="tx1"/>
                </a:solidFill>
                <a:effectLst/>
                <a:latin typeface="+mn-lt"/>
                <a:ea typeface="+mn-ea"/>
                <a:cs typeface="+mn-cs"/>
              </a:rPr>
              <a:t>All medical staff and cleaning staff in the ICUs of the seven medical centers received training regarding the enhanced cleaning and disinfection methods, as well as the intensity and frequency at which they should be performed. During the baseline period, conventional cleaning methods were performed; one clean cloth was soaked in 500 to 1000 mg/L sodium hypochlorite, then used to wipe patient areas that were frequently touched by health care workers. The cloth was then soaked in sodium hypochlorite disinfectant and reused to clean the next patient area. During the enhanced cleaning period, cleaning and disinfection methods were performed in accordance with the literature.</a:t>
            </a:r>
            <a:r>
              <a:rPr lang="en-US" sz="1200" b="0" i="0" u="sng" kern="1200" baseline="30000" dirty="0" smtClean="0">
                <a:solidFill>
                  <a:schemeClr val="tx1"/>
                </a:solidFill>
                <a:effectLst/>
                <a:latin typeface="+mn-lt"/>
                <a:ea typeface="+mn-ea"/>
                <a:cs typeface="+mn-cs"/>
                <a:hlinkClick r:id="rId3"/>
              </a:rPr>
              <a:t>13</a:t>
            </a:r>
            <a:r>
              <a:rPr lang="en-US" sz="1200" b="0" i="0" kern="1200" dirty="0" smtClean="0">
                <a:solidFill>
                  <a:schemeClr val="tx1"/>
                </a:solidFill>
                <a:effectLst/>
                <a:latin typeface="+mn-lt"/>
                <a:ea typeface="+mn-ea"/>
                <a:cs typeface="+mn-cs"/>
              </a:rPr>
              <a:t> Trained nurses were responsible for the daily and terminal cleaning and disinfection of the surfaces of diagnostic and therapeutic equipment and instruments. Trained environmental service workers were responsible for the daily and terminal cleaning and disinfection of the surfaces of other environmental objects. Daily cleaning comprised wiping the surface of environmental objects with quaternary ammonium salt disinfectant wipes (</a:t>
            </a:r>
            <a:r>
              <a:rPr lang="en-US" sz="1200" b="0" i="0" kern="1200" dirty="0" err="1" smtClean="0">
                <a:solidFill>
                  <a:schemeClr val="tx1"/>
                </a:solidFill>
                <a:effectLst/>
                <a:latin typeface="+mn-lt"/>
                <a:ea typeface="+mn-ea"/>
                <a:cs typeface="+mn-cs"/>
              </a:rPr>
              <a:t>CaviWipes</a:t>
            </a:r>
            <a:r>
              <a:rPr lang="en-US" sz="1200" b="0" i="0" kern="1200" dirty="0" smtClean="0">
                <a:solidFill>
                  <a:schemeClr val="tx1"/>
                </a:solidFill>
                <a:effectLst/>
                <a:latin typeface="+mn-lt"/>
                <a:ea typeface="+mn-ea"/>
                <a:cs typeface="+mn-cs"/>
              </a:rPr>
              <a:t>, Metrex, Orange, CA, USA), twice per day; terminal room disinfection comprised wiping with 500 mg/L sodium hypochlorite and the application of ultraviolet irradiation. MDRO monitoring (as described in the “MDRO outcome measurements” section) was carried out to assess the surfaces of frequently touched objects around each patient; when a bed became available, new patients could be accepted only after no MDROs had been detected.”</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Huang, J., Cui, C., Zhou, S., Chen, M., Wu, H., </a:t>
            </a:r>
            <a:r>
              <a:rPr lang="en-US" sz="1200" b="0" i="0" kern="1200" dirty="0" err="1" smtClean="0">
                <a:solidFill>
                  <a:schemeClr val="tx1"/>
                </a:solidFill>
                <a:effectLst/>
                <a:latin typeface="+mn-lt"/>
                <a:ea typeface="+mn-ea"/>
                <a:cs typeface="+mn-cs"/>
              </a:rPr>
              <a:t>Jin</a:t>
            </a:r>
            <a:r>
              <a:rPr lang="en-US" sz="1200" b="0" i="0" kern="1200" dirty="0" smtClean="0">
                <a:solidFill>
                  <a:schemeClr val="tx1"/>
                </a:solidFill>
                <a:effectLst/>
                <a:latin typeface="+mn-lt"/>
                <a:ea typeface="+mn-ea"/>
                <a:cs typeface="+mn-cs"/>
              </a:rPr>
              <a:t>, R., &amp; Chen, X. (2020). Impact of multicenter unified enhanced environmental cleaning and disinfection measures on nosocomial infections among patients in intensive care units. </a:t>
            </a:r>
            <a:r>
              <a:rPr lang="en-US" sz="1200" b="0" i="1" kern="1200" dirty="0" smtClean="0">
                <a:solidFill>
                  <a:schemeClr val="tx1"/>
                </a:solidFill>
                <a:effectLst/>
                <a:latin typeface="+mn-lt"/>
                <a:ea typeface="+mn-ea"/>
                <a:cs typeface="+mn-cs"/>
              </a:rPr>
              <a:t>The Journal of international medical research</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48</a:t>
            </a:r>
            <a:r>
              <a:rPr lang="en-US" sz="1200" b="0" i="0" kern="1200" dirty="0" smtClean="0">
                <a:solidFill>
                  <a:schemeClr val="tx1"/>
                </a:solidFill>
                <a:effectLst/>
                <a:latin typeface="+mn-lt"/>
                <a:ea typeface="+mn-ea"/>
                <a:cs typeface="+mn-cs"/>
              </a:rPr>
              <a:t>(8), 300060520949766. https://doi.org/10.1177/0300060520949766 </a:t>
            </a:r>
            <a:endParaRPr lang="en-US" dirty="0" smtClean="0">
              <a:hlinkClick r:id="rId4"/>
            </a:endParaRPr>
          </a:p>
          <a:p>
            <a:endParaRPr lang="en-US" dirty="0" smtClean="0">
              <a:hlinkClick r:id="rId4"/>
            </a:endParaRPr>
          </a:p>
          <a:p>
            <a:endParaRPr lang="en-US" dirty="0" smtClean="0">
              <a:hlinkClick r:id="rId4"/>
            </a:endParaRPr>
          </a:p>
          <a:p>
            <a:endParaRPr lang="en-US" dirty="0" smtClean="0">
              <a:hlinkClick r:id="rId4"/>
            </a:endParaRPr>
          </a:p>
          <a:p>
            <a:r>
              <a:rPr lang="en-US" dirty="0" smtClean="0">
                <a:hlinkClick r:id="rId4"/>
              </a:rPr>
              <a:t>*Impact of</a:t>
            </a:r>
            <a:r>
              <a:rPr lang="en-US" baseline="0" dirty="0" smtClean="0">
                <a:hlinkClick r:id="rId4"/>
              </a:rPr>
              <a:t> </a:t>
            </a:r>
            <a:r>
              <a:rPr lang="en-US" dirty="0" smtClean="0">
                <a:hlinkClick r:id="rId4"/>
              </a:rPr>
              <a:t>multicenter unified enhanced environmental cleaning and disinfection measures on nosocomial infections among patients in intensive care units (sagepub.com)</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BD8C257-40C3-49F5-9722-727DDA3B4812}" type="slidenum">
              <a:rPr lang="en-US" smtClean="0"/>
              <a:t>18</a:t>
            </a:fld>
            <a:endParaRPr lang="en-US" dirty="0"/>
          </a:p>
        </p:txBody>
      </p:sp>
    </p:spTree>
    <p:extLst>
      <p:ext uri="{BB962C8B-B14F-4D97-AF65-F5344CB8AC3E}">
        <p14:creationId xmlns:p14="http://schemas.microsoft.com/office/powerpoint/2010/main" val="35069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Environmental and patient cleaning protocol</a:t>
            </a:r>
            <a:r>
              <a:rPr lang="en-US" sz="1200" baseline="0" dirty="0" smtClean="0"/>
              <a:t> </a:t>
            </a:r>
          </a:p>
          <a:p>
            <a:endParaRPr lang="en-US" sz="1200" baseline="0" dirty="0" smtClean="0"/>
          </a:p>
          <a:p>
            <a:r>
              <a:rPr lang="en-US" sz="1200" baseline="0" dirty="0" smtClean="0"/>
              <a:t>A study published in the Journal of Infection Control in 2016 looked at the efficacy of a hospital-wide envi</a:t>
            </a:r>
            <a:r>
              <a:rPr lang="en-US" sz="1200" baseline="0" dirty="0" smtClean="0">
                <a:hlinkClick r:id="rId3"/>
              </a:rPr>
              <a:t>r</a:t>
            </a:r>
            <a:r>
              <a:rPr lang="en-US" sz="1200" baseline="0" dirty="0" smtClean="0"/>
              <a:t>onmental cleaning protocol on HAI MRSA rates. This was a retrospective, pre-post interventional study. This was one large hospital in California. HAI MRSA rates were reviewed from January 2005 to September 2009. Implementation took place January 2006. The infection rate as well as cost analysis were review. MRSA rates dropped by 96% and saved the hospital 1.6 million dollars. </a:t>
            </a:r>
            <a:endParaRPr lang="en-US" sz="1200" dirty="0" smtClean="0">
              <a:hlinkClick r:id="rId3"/>
            </a:endParaRPr>
          </a:p>
          <a:p>
            <a:endParaRPr lang="en-US" sz="1200" dirty="0" smtClean="0">
              <a:hlinkClick r:id="rId3"/>
            </a:endParaRPr>
          </a:p>
          <a:p>
            <a:endParaRPr lang="en-US" dirty="0" smtClean="0">
              <a:hlinkClick r:id="rId3"/>
            </a:endParaRPr>
          </a:p>
          <a:p>
            <a:r>
              <a:rPr lang="en-US" sz="1200" b="0" i="0" kern="1200" dirty="0" smtClean="0">
                <a:solidFill>
                  <a:schemeClr val="tx1"/>
                </a:solidFill>
                <a:effectLst/>
                <a:latin typeface="+mn-lt"/>
                <a:ea typeface="+mn-ea"/>
                <a:cs typeface="+mn-cs"/>
              </a:rPr>
              <a:t>Watson, P. A., Watson, L. R., &amp; </a:t>
            </a:r>
            <a:r>
              <a:rPr lang="en-US" sz="1200" b="0" i="0" kern="1200" dirty="0" err="1" smtClean="0">
                <a:solidFill>
                  <a:schemeClr val="tx1"/>
                </a:solidFill>
                <a:effectLst/>
                <a:latin typeface="+mn-lt"/>
                <a:ea typeface="+mn-ea"/>
                <a:cs typeface="+mn-cs"/>
              </a:rPr>
              <a:t>Torress</a:t>
            </a:r>
            <a:r>
              <a:rPr lang="en-US" sz="1200" b="0" i="0" kern="1200" dirty="0" smtClean="0">
                <a:solidFill>
                  <a:schemeClr val="tx1"/>
                </a:solidFill>
                <a:effectLst/>
                <a:latin typeface="+mn-lt"/>
                <a:ea typeface="+mn-ea"/>
                <a:cs typeface="+mn-cs"/>
              </a:rPr>
              <a:t>-Cook, A. (2016). Efficacy of a hospital-wide environmental cleaning protocol on hospital-acquired methicillin-resistant </a:t>
            </a:r>
            <a:r>
              <a:rPr lang="en-US" sz="1200" b="0" i="1" kern="1200" dirty="0" smtClean="0">
                <a:solidFill>
                  <a:schemeClr val="tx1"/>
                </a:solidFill>
                <a:effectLst/>
                <a:latin typeface="+mn-lt"/>
                <a:ea typeface="+mn-ea"/>
                <a:cs typeface="+mn-cs"/>
              </a:rPr>
              <a:t>Staphylococcus aureus</a:t>
            </a:r>
            <a:r>
              <a:rPr lang="en-US" sz="1200" b="0" i="0" kern="1200" dirty="0" smtClean="0">
                <a:solidFill>
                  <a:schemeClr val="tx1"/>
                </a:solidFill>
                <a:effectLst/>
                <a:latin typeface="+mn-lt"/>
                <a:ea typeface="+mn-ea"/>
                <a:cs typeface="+mn-cs"/>
              </a:rPr>
              <a:t> rates. </a:t>
            </a:r>
            <a:r>
              <a:rPr lang="en-US" sz="1200" b="0" i="1" kern="1200" dirty="0" smtClean="0">
                <a:solidFill>
                  <a:schemeClr val="tx1"/>
                </a:solidFill>
                <a:effectLst/>
                <a:latin typeface="+mn-lt"/>
                <a:ea typeface="+mn-ea"/>
                <a:cs typeface="+mn-cs"/>
              </a:rPr>
              <a:t>Journal of infection prevention</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17</a:t>
            </a:r>
            <a:r>
              <a:rPr lang="en-US" sz="1200" b="0" i="0" kern="1200" dirty="0" smtClean="0">
                <a:solidFill>
                  <a:schemeClr val="tx1"/>
                </a:solidFill>
                <a:effectLst/>
                <a:latin typeface="+mn-lt"/>
                <a:ea typeface="+mn-ea"/>
                <a:cs typeface="+mn-cs"/>
              </a:rPr>
              <a:t>(4), 171–176. https://doi.org/10.1177/1757177416645342 </a:t>
            </a:r>
            <a:endParaRPr lang="en-US" dirty="0" smtClean="0">
              <a:hlinkClick r:id="rId3"/>
            </a:endParaRPr>
          </a:p>
          <a:p>
            <a:endParaRPr lang="en-US" dirty="0" smtClean="0">
              <a:hlinkClick r:id="rId3"/>
            </a:endParaRPr>
          </a:p>
          <a:p>
            <a:r>
              <a:rPr lang="en-US" dirty="0" smtClean="0">
                <a:hlinkClick r:id="rId3"/>
              </a:rPr>
              <a:t>Efficacy of a hospital-wide environmental cleaning protocol on hospital-acquired methicillin-resistant Staphylococcus aureus rates - Paul Andrew Watson, Luke Robert Watson, Alfonso </a:t>
            </a:r>
            <a:r>
              <a:rPr lang="en-US" dirty="0" err="1" smtClean="0">
                <a:hlinkClick r:id="rId3"/>
              </a:rPr>
              <a:t>Torress</a:t>
            </a:r>
            <a:r>
              <a:rPr lang="en-US" dirty="0" smtClean="0">
                <a:hlinkClick r:id="rId3"/>
              </a:rPr>
              <a:t>-Cook, 2016 (sagepub.com)</a:t>
            </a:r>
            <a:endParaRPr lang="en-US" dirty="0" smtClean="0"/>
          </a:p>
          <a:p>
            <a:endParaRPr lang="en-US" dirty="0" smtClean="0"/>
          </a:p>
          <a:p>
            <a:endParaRPr lang="en-US" dirty="0" smtClean="0"/>
          </a:p>
          <a:p>
            <a:r>
              <a:rPr lang="en-US" dirty="0" smtClean="0"/>
              <a:t>96% reduction of MRSA rates and cost</a:t>
            </a:r>
            <a:r>
              <a:rPr lang="en-US" baseline="0" dirty="0" smtClean="0"/>
              <a:t> savings of 1.6 million dollars </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19</a:t>
            </a:fld>
            <a:endParaRPr lang="en-US" dirty="0"/>
          </a:p>
        </p:txBody>
      </p:sp>
    </p:spTree>
    <p:extLst>
      <p:ext uri="{BB962C8B-B14F-4D97-AF65-F5344CB8AC3E}">
        <p14:creationId xmlns:p14="http://schemas.microsoft.com/office/powerpoint/2010/main" val="3636327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panose="020B0604020202020204"/>
                <a:ea typeface="+mn-ea"/>
                <a:cs typeface="+mn-cs"/>
              </a:rPr>
              <a:t>Funding for this presentation provided by the Kentucky Department for Public Health. </a:t>
            </a: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rgbClr val="000000"/>
              </a:solidFill>
              <a:effectLst/>
              <a:uLnTx/>
              <a:uFillTx/>
              <a:latin typeface="Arial" panose="020B0604020202020204"/>
              <a:ea typeface="+mn-ea"/>
              <a:cs typeface="+mn-cs"/>
            </a:endParaRP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panose="020B0604020202020204"/>
                <a:ea typeface="+mn-ea"/>
                <a:cs typeface="+mn-cs"/>
              </a:rPr>
              <a:t>Content includes discussion of unlabeled use of products. Presenter has no financial interests or other relationships with the manufacturers of products. No commercial support was provided for this educational activity.</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D8C257-40C3-49F5-9722-727DDA3B48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690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surfaces are we most worried</a:t>
            </a:r>
            <a:r>
              <a:rPr lang="en-US" baseline="0" dirty="0" smtClean="0"/>
              <a:t> about? </a:t>
            </a:r>
          </a:p>
          <a:p>
            <a:r>
              <a:rPr lang="en-US" dirty="0" smtClean="0"/>
              <a:t>High Touch Surfaces-</a:t>
            </a:r>
            <a:r>
              <a:rPr lang="en-US" baseline="0" dirty="0" smtClean="0"/>
              <a:t> these include</a:t>
            </a:r>
          </a:p>
          <a:p>
            <a:r>
              <a:rPr lang="en-US" dirty="0" smtClean="0"/>
              <a:t>Bedrails</a:t>
            </a:r>
          </a:p>
          <a:p>
            <a:r>
              <a:rPr lang="en-US" dirty="0" smtClean="0"/>
              <a:t>IV poles</a:t>
            </a:r>
          </a:p>
          <a:p>
            <a:r>
              <a:rPr lang="en-US" dirty="0" smtClean="0"/>
              <a:t>Sink handles</a:t>
            </a:r>
          </a:p>
          <a:p>
            <a:r>
              <a:rPr lang="en-US" dirty="0" smtClean="0"/>
              <a:t>Bedside tables</a:t>
            </a:r>
          </a:p>
          <a:p>
            <a:r>
              <a:rPr lang="en-US" dirty="0" smtClean="0"/>
              <a:t>Preparation counters</a:t>
            </a:r>
          </a:p>
          <a:p>
            <a:r>
              <a:rPr lang="en-US" dirty="0" smtClean="0"/>
              <a:t>Privacy curtain at open/close edges</a:t>
            </a:r>
          </a:p>
          <a:p>
            <a:r>
              <a:rPr lang="en-US" dirty="0" smtClean="0"/>
              <a:t>Equipment for patient use/monitoring</a:t>
            </a:r>
          </a:p>
          <a:p>
            <a:r>
              <a:rPr lang="en-US" dirty="0" smtClean="0"/>
              <a:t>Equipment to transport</a:t>
            </a:r>
          </a:p>
          <a:p>
            <a:r>
              <a:rPr lang="en-US" dirty="0" smtClean="0"/>
              <a:t>Call lights/remotes</a:t>
            </a:r>
          </a:p>
          <a:p>
            <a:r>
              <a:rPr lang="en-US" dirty="0" smtClean="0"/>
              <a:t>Doorknobs</a:t>
            </a:r>
          </a:p>
          <a:p>
            <a:r>
              <a:rPr lang="en-US" dirty="0" smtClean="0"/>
              <a:t>Light switches </a:t>
            </a:r>
          </a:p>
          <a:p>
            <a:endParaRPr lang="en-US" dirty="0" smtClean="0"/>
          </a:p>
          <a:p>
            <a:r>
              <a:rPr lang="en-US" dirty="0" smtClean="0"/>
              <a:t>Centers for Disease Control and Prevention (CDC). (May 4, 2023). Examples of high-touch</a:t>
            </a:r>
            <a:r>
              <a:rPr lang="en-US" baseline="0" dirty="0" smtClean="0"/>
              <a:t> surfaces in a specialized patient area. </a:t>
            </a:r>
            <a:r>
              <a:rPr lang="en-US" dirty="0" smtClean="0">
                <a:hlinkClick r:id="rId3"/>
              </a:rPr>
              <a:t>Appendix C: Examples of High-Touch Surfaces | Environmental Cleaning in Global Healthcare Settings | HAI | CDC</a:t>
            </a:r>
            <a:endParaRPr lang="en-US" dirty="0" smtClean="0">
              <a:hlinkClick r:id="rId4"/>
            </a:endParaRPr>
          </a:p>
          <a:p>
            <a:endParaRPr lang="en-US" dirty="0" smtClean="0">
              <a:hlinkClick r:id="rId4"/>
            </a:endParaRPr>
          </a:p>
          <a:p>
            <a:endParaRPr lang="en-US" dirty="0" smtClean="0">
              <a:hlinkClick r:id="rId4"/>
            </a:endParaRPr>
          </a:p>
          <a:p>
            <a:r>
              <a:rPr lang="en-US" dirty="0" smtClean="0">
                <a:hlinkClick r:id="rId4"/>
              </a:rPr>
              <a:t>Environmental Cleaning Procedures | Environmental Cleaning in Global Healthcare Settings | HAI | CDC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20</a:t>
            </a:fld>
            <a:endParaRPr lang="en-US" dirty="0"/>
          </a:p>
        </p:txBody>
      </p:sp>
    </p:spTree>
    <p:extLst>
      <p:ext uri="{BB962C8B-B14F-4D97-AF65-F5344CB8AC3E}">
        <p14:creationId xmlns:p14="http://schemas.microsoft.com/office/powerpoint/2010/main" val="2576803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are images of high touch surfaces.</a:t>
            </a:r>
            <a:endParaRPr lang="en-US" dirty="0" smtClean="0"/>
          </a:p>
          <a:p>
            <a:endParaRPr lang="en-US" dirty="0" smtClean="0"/>
          </a:p>
          <a:p>
            <a:r>
              <a:rPr lang="en-US" dirty="0" smtClean="0"/>
              <a:t>Centers for Disease Control and Prevention</a:t>
            </a:r>
            <a:r>
              <a:rPr lang="en-US" baseline="0" dirty="0" smtClean="0"/>
              <a:t> (CDC). (December 2010). Options for Evaluating Environmental Cleaning. </a:t>
            </a:r>
            <a:r>
              <a:rPr lang="en-US" dirty="0" smtClean="0">
                <a:hlinkClick r:id="rId3"/>
              </a:rPr>
              <a:t>Environmental Evaluation Working Group (cdc.gov)</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21</a:t>
            </a:fld>
            <a:endParaRPr lang="en-US" dirty="0"/>
          </a:p>
        </p:txBody>
      </p:sp>
    </p:spTree>
    <p:extLst>
      <p:ext uri="{BB962C8B-B14F-4D97-AF65-F5344CB8AC3E}">
        <p14:creationId xmlns:p14="http://schemas.microsoft.com/office/powerpoint/2010/main" val="585622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There are many types of disinfectants. These are a few of the common types you might see in your facilities. For specific needs, you can refer to the List N and List Q from the EPA to search what disinfectant is needed to kill a particular pathogen. List N is related to COVID-19, while List Q is for emerging viral pathogens.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BD8C257-40C3-49F5-9722-727DDA3B4812}" type="slidenum">
              <a:rPr lang="en-US" smtClean="0"/>
              <a:t>22</a:t>
            </a:fld>
            <a:endParaRPr lang="en-US" dirty="0"/>
          </a:p>
        </p:txBody>
      </p:sp>
    </p:spTree>
    <p:extLst>
      <p:ext uri="{BB962C8B-B14F-4D97-AF65-F5344CB8AC3E}">
        <p14:creationId xmlns:p14="http://schemas.microsoft.com/office/powerpoint/2010/main" val="915576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glance at the EPA list for registered</a:t>
            </a:r>
            <a:r>
              <a:rPr lang="en-US" baseline="0" dirty="0" smtClean="0"/>
              <a:t> antimicrobial products that effectively kill </a:t>
            </a:r>
            <a:r>
              <a:rPr lang="en-US" baseline="0" dirty="0" err="1" smtClean="0"/>
              <a:t>c.diff</a:t>
            </a:r>
            <a:r>
              <a:rPr lang="en-US" baseline="0" dirty="0" smtClean="0"/>
              <a:t> spores. This is list K. This is a great example of the registration number, the active ingredients, the name, contact time, the surface type and sites where they can be used. </a:t>
            </a:r>
          </a:p>
          <a:p>
            <a:endParaRPr lang="en-US" baseline="0" dirty="0" smtClean="0"/>
          </a:p>
          <a:p>
            <a:r>
              <a:rPr lang="en-US" baseline="0" dirty="0" smtClean="0"/>
              <a:t>Environmental Protection Agency (2024). EPA’s Registered Antimicrobial Products Effective Against </a:t>
            </a:r>
            <a:r>
              <a:rPr lang="en-US" baseline="0" dirty="0" err="1" smtClean="0"/>
              <a:t>Clostridioides</a:t>
            </a:r>
            <a:r>
              <a:rPr lang="en-US" baseline="0" dirty="0" smtClean="0"/>
              <a:t> difficile (</a:t>
            </a:r>
            <a:r>
              <a:rPr lang="en-US" baseline="0" dirty="0" err="1" smtClean="0"/>
              <a:t>c.diff</a:t>
            </a:r>
            <a:r>
              <a:rPr lang="en-US" baseline="0" dirty="0" smtClean="0"/>
              <a:t>) Spores [List K]. </a:t>
            </a:r>
            <a:r>
              <a:rPr lang="en-US" i="1" baseline="0" dirty="0" smtClean="0"/>
              <a:t>EPA. </a:t>
            </a:r>
            <a:r>
              <a:rPr lang="en-US" dirty="0" smtClean="0">
                <a:hlinkClick r:id="rId3"/>
              </a:rPr>
              <a:t>EPA’s Registered Antimicrobial Products Effective Against </a:t>
            </a:r>
            <a:r>
              <a:rPr lang="en-US" dirty="0" err="1" smtClean="0">
                <a:hlinkClick r:id="rId3"/>
              </a:rPr>
              <a:t>Clostridioides</a:t>
            </a:r>
            <a:r>
              <a:rPr lang="en-US" dirty="0" smtClean="0">
                <a:hlinkClick r:id="rId3"/>
              </a:rPr>
              <a:t> difficile (C. diff) Spores [List K] | US EPA</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23</a:t>
            </a:fld>
            <a:endParaRPr lang="en-US" dirty="0"/>
          </a:p>
        </p:txBody>
      </p:sp>
    </p:spTree>
    <p:extLst>
      <p:ext uri="{BB962C8B-B14F-4D97-AF65-F5344CB8AC3E}">
        <p14:creationId xmlns:p14="http://schemas.microsoft.com/office/powerpoint/2010/main" val="29537318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When</a:t>
            </a:r>
            <a:r>
              <a:rPr lang="en-US" baseline="0" dirty="0" smtClean="0"/>
              <a:t> choosing and using a disinfectants, it is important to know the factors that affect the activity: </a:t>
            </a:r>
          </a:p>
          <a:p>
            <a:r>
              <a:rPr lang="en-US" dirty="0" smtClean="0"/>
              <a:t>Number and type of microorganism</a:t>
            </a:r>
          </a:p>
          <a:p>
            <a:r>
              <a:rPr lang="en-US" dirty="0" smtClean="0"/>
              <a:t>Type and concentration of the antimicrobial</a:t>
            </a:r>
          </a:p>
          <a:p>
            <a:r>
              <a:rPr lang="en-US" dirty="0" smtClean="0"/>
              <a:t>pH of solution</a:t>
            </a:r>
          </a:p>
          <a:p>
            <a:r>
              <a:rPr lang="en-US" dirty="0" smtClean="0"/>
              <a:t>Formulation</a:t>
            </a:r>
          </a:p>
          <a:p>
            <a:r>
              <a:rPr lang="en-US" dirty="0" smtClean="0"/>
              <a:t>Length of exposure</a:t>
            </a:r>
          </a:p>
          <a:p>
            <a:r>
              <a:rPr lang="en-US" dirty="0" smtClean="0"/>
              <a:t>Temperature</a:t>
            </a:r>
          </a:p>
          <a:p>
            <a:r>
              <a:rPr lang="en-US" dirty="0" smtClean="0"/>
              <a:t>Types of surface and pre-cleaning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Artasensi</a:t>
            </a:r>
            <a:r>
              <a:rPr lang="en-US" dirty="0" smtClean="0"/>
              <a:t>, A., </a:t>
            </a:r>
            <a:r>
              <a:rPr lang="en-US" dirty="0" err="1" smtClean="0"/>
              <a:t>Mazzotta</a:t>
            </a:r>
            <a:r>
              <a:rPr lang="en-US" dirty="0" smtClean="0"/>
              <a:t>, S., &amp; </a:t>
            </a:r>
            <a:r>
              <a:rPr lang="en-US" dirty="0" err="1" smtClean="0"/>
              <a:t>Fumagalli</a:t>
            </a:r>
            <a:r>
              <a:rPr lang="en-US" dirty="0" smtClean="0"/>
              <a:t>, L. (2021). Back to Basics: Choosing the Appropriate Surface Disinfectant. </a:t>
            </a:r>
            <a:r>
              <a:rPr lang="en-US" i="1" dirty="0" smtClean="0"/>
              <a:t>Antibiotics (Basel, Switzerland)</a:t>
            </a:r>
            <a:r>
              <a:rPr lang="en-US" dirty="0" smtClean="0"/>
              <a:t>, </a:t>
            </a:r>
            <a:r>
              <a:rPr lang="en-US" i="1" dirty="0" smtClean="0"/>
              <a:t>10</a:t>
            </a:r>
            <a:r>
              <a:rPr lang="en-US" dirty="0" smtClean="0"/>
              <a:t>(6), 613. </a:t>
            </a:r>
            <a:r>
              <a:rPr lang="en-US" dirty="0" smtClean="0">
                <a:hlinkClick r:id="rId3"/>
              </a:rPr>
              <a:t>https://doi.org/10.3390/antibiotics10060613</a:t>
            </a:r>
            <a:endParaRPr lang="en-US" dirty="0" smtClean="0"/>
          </a:p>
          <a:p>
            <a:endParaRPr lang="en-US" dirty="0" smtClean="0">
              <a:hlinkClick r:id="rId4"/>
            </a:endParaRPr>
          </a:p>
          <a:p>
            <a:endParaRPr lang="en-US" dirty="0" smtClean="0">
              <a:hlinkClick r:id="rId4"/>
            </a:endParaRPr>
          </a:p>
          <a:p>
            <a:r>
              <a:rPr lang="en-US" dirty="0" smtClean="0">
                <a:hlinkClick r:id="rId4"/>
              </a:rPr>
              <a:t>Back to Basics: Choosing the Appropriate Surface Disinfectant - PMC (nih.gov)</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24</a:t>
            </a:fld>
            <a:endParaRPr lang="en-US" dirty="0"/>
          </a:p>
        </p:txBody>
      </p:sp>
    </p:spTree>
    <p:extLst>
      <p:ext uri="{BB962C8B-B14F-4D97-AF65-F5344CB8AC3E}">
        <p14:creationId xmlns:p14="http://schemas.microsoft.com/office/powerpoint/2010/main" val="2363239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selecting</a:t>
            </a:r>
            <a:r>
              <a:rPr lang="en-US" baseline="0" dirty="0" smtClean="0"/>
              <a:t> a disinfectant know that: </a:t>
            </a:r>
          </a:p>
          <a:p>
            <a:endParaRPr lang="en-US" baseline="0" dirty="0" smtClean="0"/>
          </a:p>
          <a:p>
            <a:r>
              <a:rPr lang="en-US" baseline="0" dirty="0" smtClean="0"/>
              <a:t>It must </a:t>
            </a:r>
            <a:r>
              <a:rPr lang="en-US" dirty="0" err="1" smtClean="0"/>
              <a:t>Must</a:t>
            </a:r>
            <a:r>
              <a:rPr lang="en-US" dirty="0" smtClean="0"/>
              <a:t> be EPA-registered</a:t>
            </a:r>
          </a:p>
          <a:p>
            <a:r>
              <a:rPr lang="en-US" dirty="0" smtClean="0"/>
              <a:t>They are typically not interchangeable</a:t>
            </a:r>
          </a:p>
          <a:p>
            <a:r>
              <a:rPr lang="en-US" dirty="0" smtClean="0"/>
              <a:t>Depends on performance characteristics and item/surface being cleaned</a:t>
            </a:r>
          </a:p>
          <a:p>
            <a:r>
              <a:rPr lang="en-US" dirty="0" smtClean="0"/>
              <a:t>Here are some</a:t>
            </a:r>
            <a:r>
              <a:rPr lang="en-US" baseline="0" dirty="0" smtClean="0"/>
              <a:t> properties of an ideal disinfectant </a:t>
            </a:r>
          </a:p>
          <a:p>
            <a:r>
              <a:rPr lang="en-US" baseline="0" dirty="0" smtClean="0"/>
              <a:t>(see list above)</a:t>
            </a:r>
          </a:p>
          <a:p>
            <a:endParaRPr lang="en-US" dirty="0" smtClean="0"/>
          </a:p>
          <a:p>
            <a:r>
              <a:rPr lang="en-US" dirty="0" smtClean="0">
                <a:hlinkClick r:id="rId3"/>
              </a:rPr>
              <a:t>Table 2 | Disinfection &amp; Sterilization Guidelines | Guidelines Library | Infection Control | CDC</a:t>
            </a:r>
            <a:endParaRPr lang="en-US" dirty="0" smtClean="0"/>
          </a:p>
          <a:p>
            <a:endParaRPr lang="en-US" dirty="0" smtClean="0"/>
          </a:p>
          <a:p>
            <a:endParaRPr lang="en-US" dirty="0" smtClean="0"/>
          </a:p>
          <a:p>
            <a:r>
              <a:rPr lang="en-US" dirty="0" smtClean="0"/>
              <a:t>Centers for</a:t>
            </a:r>
            <a:r>
              <a:rPr lang="en-US" baseline="0" dirty="0" smtClean="0"/>
              <a:t> Disease Control and Prevention (CDC). (September 18, 2016). </a:t>
            </a:r>
            <a:r>
              <a:rPr lang="en-US" sz="1200" b="0" i="0" kern="1200" dirty="0" smtClean="0">
                <a:solidFill>
                  <a:schemeClr val="tx1"/>
                </a:solidFill>
                <a:effectLst/>
                <a:latin typeface="+mn-lt"/>
                <a:ea typeface="+mn-ea"/>
                <a:cs typeface="+mn-cs"/>
              </a:rPr>
              <a:t>Guideline for Disinfection and Sterilization in Healthcare Facilities.</a:t>
            </a:r>
            <a:r>
              <a:rPr lang="en-US" sz="1200" b="0" i="0" kern="1200" baseline="0" dirty="0" smtClean="0">
                <a:solidFill>
                  <a:schemeClr val="tx1"/>
                </a:solidFill>
                <a:effectLst/>
                <a:latin typeface="+mn-lt"/>
                <a:ea typeface="+mn-ea"/>
                <a:cs typeface="+mn-cs"/>
              </a:rPr>
              <a:t> </a:t>
            </a:r>
            <a:r>
              <a:rPr lang="en-US" dirty="0" smtClean="0">
                <a:hlinkClick r:id="rId3"/>
              </a:rPr>
              <a:t>Table 2 | Disinfection &amp; Sterilization Guidelines | Guidelines Library | Infection Control | CDC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25</a:t>
            </a:fld>
            <a:endParaRPr lang="en-US" dirty="0"/>
          </a:p>
        </p:txBody>
      </p:sp>
    </p:spTree>
    <p:extLst>
      <p:ext uri="{BB962C8B-B14F-4D97-AF65-F5344CB8AC3E}">
        <p14:creationId xmlns:p14="http://schemas.microsoft.com/office/powerpoint/2010/main" val="1881892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Follow manufacturer’s instructions for use</a:t>
            </a:r>
          </a:p>
          <a:p>
            <a:pPr lvl="1"/>
            <a:r>
              <a:rPr lang="en-US" dirty="0" smtClean="0"/>
              <a:t>Contact time-how long</a:t>
            </a:r>
            <a:r>
              <a:rPr lang="en-US" baseline="0" dirty="0" smtClean="0"/>
              <a:t> must the surface remain wet to kill the pathogens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smtClean="0">
                <a:solidFill>
                  <a:schemeClr val="tx1"/>
                </a:solidFill>
                <a:effectLst/>
                <a:latin typeface="+mn-lt"/>
                <a:ea typeface="+mn-ea"/>
                <a:cs typeface="+mn-cs"/>
              </a:rPr>
              <a:t>Importance of dwell time, surface needs to be wet (not just wiped) –dwell time might change for example </a:t>
            </a:r>
            <a:r>
              <a:rPr lang="en-US" sz="1200" b="0" i="0" kern="1200" baseline="0" dirty="0" err="1" smtClean="0">
                <a:solidFill>
                  <a:schemeClr val="tx1"/>
                </a:solidFill>
                <a:effectLst/>
                <a:latin typeface="+mn-lt"/>
                <a:ea typeface="+mn-ea"/>
                <a:cs typeface="+mn-cs"/>
              </a:rPr>
              <a:t>c.diff</a:t>
            </a:r>
            <a:r>
              <a:rPr lang="en-US" sz="1200" b="0" i="0" kern="1200" baseline="0" dirty="0" smtClean="0">
                <a:solidFill>
                  <a:schemeClr val="tx1"/>
                </a:solidFill>
                <a:effectLst/>
                <a:latin typeface="+mn-lt"/>
                <a:ea typeface="+mn-ea"/>
                <a:cs typeface="+mn-cs"/>
              </a:rPr>
              <a:t> (this one is 10 minutes) do you have 10 minutes to wait </a:t>
            </a:r>
            <a:endParaRPr lang="en-US" dirty="0" smtClean="0"/>
          </a:p>
          <a:p>
            <a:pPr lvl="1"/>
            <a:r>
              <a:rPr lang="en-US" dirty="0" smtClean="0"/>
              <a:t>How do you safely</a:t>
            </a:r>
            <a:r>
              <a:rPr lang="en-US" baseline="0" dirty="0" smtClean="0"/>
              <a:t> </a:t>
            </a:r>
            <a:r>
              <a:rPr lang="en-US" dirty="0" smtClean="0"/>
              <a:t>use and dispose</a:t>
            </a:r>
            <a:r>
              <a:rPr lang="en-US" baseline="0" dirty="0" smtClean="0"/>
              <a:t> of the wipes. </a:t>
            </a:r>
          </a:p>
          <a:p>
            <a:pPr lvl="1"/>
            <a:r>
              <a:rPr lang="en-US" baseline="0" dirty="0" smtClean="0"/>
              <a:t>Kill claim</a:t>
            </a:r>
          </a:p>
          <a:p>
            <a:pPr lvl="1"/>
            <a:endParaRPr lang="en-US" baseline="0" dirty="0" smtClean="0"/>
          </a:p>
          <a:p>
            <a:pPr lvl="0"/>
            <a:r>
              <a:rPr lang="en-US" baseline="0" dirty="0" smtClean="0"/>
              <a:t>This </a:t>
            </a:r>
            <a:r>
              <a:rPr lang="en-US" baseline="0" dirty="0" err="1" smtClean="0"/>
              <a:t>infograph</a:t>
            </a:r>
            <a:r>
              <a:rPr lang="en-US" baseline="0" dirty="0" smtClean="0"/>
              <a:t> is a great resource from project firstline on how to read a disinfectant label. As you can see, the label will tell you the active ingredients, the EPA registration number, the directions for use, contact time, signal words like caution and waring, precautionary statements, first aid, and storage and disposal. </a:t>
            </a:r>
            <a:endParaRPr lang="en-US" dirty="0" smtClean="0"/>
          </a:p>
          <a:p>
            <a:endParaRPr lang="en-US" dirty="0" smtClean="0"/>
          </a:p>
          <a:p>
            <a:r>
              <a:rPr lang="en-US" dirty="0" smtClean="0"/>
              <a:t>Centers</a:t>
            </a:r>
            <a:r>
              <a:rPr lang="en-US" baseline="0" dirty="0" smtClean="0"/>
              <a:t> for Disease Control and Prevention (CDC). (October 30, 2023). </a:t>
            </a:r>
            <a:r>
              <a:rPr lang="en-US" i="1" baseline="0" dirty="0" smtClean="0"/>
              <a:t>How to Read a Disinfectant Label. </a:t>
            </a:r>
            <a:r>
              <a:rPr lang="en-US" i="0" baseline="0" dirty="0" smtClean="0"/>
              <a:t>Project Firstline. </a:t>
            </a:r>
            <a:r>
              <a:rPr lang="en-US" dirty="0" smtClean="0">
                <a:hlinkClick r:id="rId3"/>
              </a:rPr>
              <a:t>How to Read a Disinfectant Label (cdc.gov)</a:t>
            </a:r>
            <a:endParaRPr lang="en-US" i="1" dirty="0"/>
          </a:p>
        </p:txBody>
      </p:sp>
      <p:sp>
        <p:nvSpPr>
          <p:cNvPr id="4" name="Slide Number Placeholder 3"/>
          <p:cNvSpPr>
            <a:spLocks noGrp="1"/>
          </p:cNvSpPr>
          <p:nvPr>
            <p:ph type="sldNum" sz="quarter" idx="10"/>
          </p:nvPr>
        </p:nvSpPr>
        <p:spPr/>
        <p:txBody>
          <a:bodyPr/>
          <a:lstStyle/>
          <a:p>
            <a:fld id="{CBD8C257-40C3-49F5-9722-727DDA3B4812}" type="slidenum">
              <a:rPr lang="en-US" smtClean="0"/>
              <a:t>26</a:t>
            </a:fld>
            <a:endParaRPr lang="en-US" dirty="0"/>
          </a:p>
        </p:txBody>
      </p:sp>
    </p:spTree>
    <p:extLst>
      <p:ext uri="{BB962C8B-B14F-4D97-AF65-F5344CB8AC3E}">
        <p14:creationId xmlns:p14="http://schemas.microsoft.com/office/powerpoint/2010/main" val="10321677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These</a:t>
            </a:r>
            <a:r>
              <a:rPr lang="en-US" sz="1200" b="0" i="0" kern="1200" baseline="0" dirty="0" smtClean="0">
                <a:solidFill>
                  <a:schemeClr val="tx1"/>
                </a:solidFill>
                <a:effectLst/>
                <a:latin typeface="+mn-lt"/>
                <a:ea typeface="+mn-ea"/>
                <a:cs typeface="+mn-cs"/>
              </a:rPr>
              <a:t> survey results were discussed and published in JAIC in 2021. 47 </a:t>
            </a:r>
            <a:r>
              <a:rPr lang="en-US" sz="1200" b="0" i="0" kern="1200" baseline="0" dirty="0" err="1" smtClean="0">
                <a:solidFill>
                  <a:schemeClr val="tx1"/>
                </a:solidFill>
                <a:effectLst/>
                <a:latin typeface="+mn-lt"/>
                <a:ea typeface="+mn-ea"/>
                <a:cs typeface="+mn-cs"/>
              </a:rPr>
              <a:t>evs</a:t>
            </a:r>
            <a:r>
              <a:rPr lang="en-US" sz="1200" b="0" i="0" kern="1200" baseline="0" dirty="0" smtClean="0">
                <a:solidFill>
                  <a:schemeClr val="tx1"/>
                </a:solidFill>
                <a:effectLst/>
                <a:latin typeface="+mn-lt"/>
                <a:ea typeface="+mn-ea"/>
                <a:cs typeface="+mn-cs"/>
              </a:rPr>
              <a:t> workers form 26 states surveyed on their environmental disinfection practices from January to </a:t>
            </a:r>
            <a:r>
              <a:rPr lang="en-US" sz="1200" b="0" i="0" kern="1200" baseline="0" dirty="0" err="1" smtClean="0">
                <a:solidFill>
                  <a:schemeClr val="tx1"/>
                </a:solidFill>
                <a:effectLst/>
                <a:latin typeface="+mn-lt"/>
                <a:ea typeface="+mn-ea"/>
                <a:cs typeface="+mn-cs"/>
              </a:rPr>
              <a:t>june</a:t>
            </a:r>
            <a:r>
              <a:rPr lang="en-US" sz="1200" b="0" i="0" kern="1200" baseline="0" dirty="0" smtClean="0">
                <a:solidFill>
                  <a:schemeClr val="tx1"/>
                </a:solidFill>
                <a:effectLst/>
                <a:latin typeface="+mn-lt"/>
                <a:ea typeface="+mn-ea"/>
                <a:cs typeface="+mn-cs"/>
              </a:rPr>
              <a:t> 2019. The survey found consistencies amongst most in their use of bleach and quaternary ammonium, additionally 81% clean high touch areas in contact rooms with bleach. Several variations in practices were also found. </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UV-C (importance of cleaning before use) </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Han, Z., Pappas, E., Simmons, A., Fox, J., </a:t>
            </a:r>
            <a:r>
              <a:rPr lang="en-US" sz="1200" b="0" i="0" kern="1200" dirty="0" err="1" smtClean="0">
                <a:solidFill>
                  <a:schemeClr val="tx1"/>
                </a:solidFill>
                <a:effectLst/>
                <a:latin typeface="+mn-lt"/>
                <a:ea typeface="+mn-ea"/>
                <a:cs typeface="+mn-cs"/>
              </a:rPr>
              <a:t>Donskey</a:t>
            </a:r>
            <a:r>
              <a:rPr lang="en-US" sz="1200" b="0" i="0" kern="1200" dirty="0" smtClean="0">
                <a:solidFill>
                  <a:schemeClr val="tx1"/>
                </a:solidFill>
                <a:effectLst/>
                <a:latin typeface="+mn-lt"/>
                <a:ea typeface="+mn-ea"/>
                <a:cs typeface="+mn-cs"/>
              </a:rPr>
              <a:t>, C. J., &amp; Deshpande, A. (2021). Environmental cleaning and disinfection of hospital rooms: A nationwide survey. </a:t>
            </a:r>
            <a:r>
              <a:rPr lang="en-US" sz="1200" b="0" i="1" kern="1200" dirty="0" smtClean="0">
                <a:solidFill>
                  <a:schemeClr val="tx1"/>
                </a:solidFill>
                <a:effectLst/>
                <a:latin typeface="+mn-lt"/>
                <a:ea typeface="+mn-ea"/>
                <a:cs typeface="+mn-cs"/>
              </a:rPr>
              <a:t>American Journal of Infection Control</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49</a:t>
            </a:r>
            <a:r>
              <a:rPr lang="en-US" sz="1200" b="0" i="0" kern="1200" dirty="0" smtClean="0">
                <a:solidFill>
                  <a:schemeClr val="tx1"/>
                </a:solidFill>
                <a:effectLst/>
                <a:latin typeface="+mn-lt"/>
                <a:ea typeface="+mn-ea"/>
                <a:cs typeface="+mn-cs"/>
              </a:rPr>
              <a:t>(1), 34–39. https://doi.org/10.1016/j.ajic.2020.08.008 </a:t>
            </a:r>
            <a:endParaRPr lang="en-US" dirty="0" smtClean="0">
              <a:hlinkClick r:id="rId3"/>
            </a:endParaRPr>
          </a:p>
          <a:p>
            <a:endParaRPr lang="en-US" dirty="0" smtClean="0">
              <a:hlinkClick r:id="rId3"/>
            </a:endParaRPr>
          </a:p>
          <a:p>
            <a:endParaRPr lang="en-US" dirty="0" smtClean="0">
              <a:hlinkClick r:id="rId3"/>
            </a:endParaRPr>
          </a:p>
          <a:p>
            <a:r>
              <a:rPr lang="en-US" dirty="0" smtClean="0">
                <a:hlinkClick r:id="rId3"/>
              </a:rPr>
              <a:t>Environmental cleaning and disinfection of </a:t>
            </a:r>
            <a:r>
              <a:rPr lang="en-US" dirty="0" err="1" smtClean="0">
                <a:hlinkClick r:id="rId3"/>
              </a:rPr>
              <a:t>hospita</a:t>
            </a:r>
            <a:r>
              <a:rPr lang="en-US" dirty="0" smtClean="0">
                <a:hlinkClick r:id="rId3"/>
              </a:rPr>
              <a:t>...: Full Text Finder Results (ebscohost.com)</a:t>
            </a:r>
            <a:endParaRPr lang="en-US" dirty="0" smtClean="0"/>
          </a:p>
          <a:p>
            <a:endParaRPr lang="en-US" dirty="0" smtClean="0"/>
          </a:p>
          <a:p>
            <a:r>
              <a:rPr lang="en-US" dirty="0" smtClean="0"/>
              <a:t>Variations in high touch surfaces vs</a:t>
            </a:r>
            <a:r>
              <a:rPr lang="en-US" baseline="0" dirty="0" smtClean="0"/>
              <a:t> floor </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27</a:t>
            </a:fld>
            <a:endParaRPr lang="en-US" dirty="0"/>
          </a:p>
        </p:txBody>
      </p:sp>
    </p:spTree>
    <p:extLst>
      <p:ext uri="{BB962C8B-B14F-4D97-AF65-F5344CB8AC3E}">
        <p14:creationId xmlns:p14="http://schemas.microsoft.com/office/powerpoint/2010/main" val="555476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This shows the use of sporicidal agents</a:t>
            </a:r>
            <a:r>
              <a:rPr lang="en-US" baseline="0" dirty="0" smtClean="0">
                <a:hlinkClick r:id="rId3"/>
              </a:rPr>
              <a:t> in contact verses regular rooms. </a:t>
            </a:r>
            <a:r>
              <a:rPr lang="en-US" baseline="0" dirty="0" smtClean="0"/>
              <a:t>Think about the significance </a:t>
            </a:r>
            <a:r>
              <a:rPr lang="en-US" dirty="0" smtClean="0"/>
              <a:t>of </a:t>
            </a:r>
            <a:r>
              <a:rPr lang="en-US" dirty="0" err="1" smtClean="0"/>
              <a:t>c.diff</a:t>
            </a:r>
            <a:r>
              <a:rPr lang="en-US" baseline="0" dirty="0" smtClean="0"/>
              <a:t> carriers and needing sporicidal. </a:t>
            </a:r>
            <a:r>
              <a:rPr lang="en-US" baseline="0" dirty="0" smtClean="0">
                <a:hlinkClick r:id="rId3"/>
              </a:rPr>
              <a:t>I think this survey, while small, underscores the importance of standardized procedures. </a:t>
            </a:r>
            <a:endParaRPr lang="en-US" dirty="0" smtClean="0">
              <a:hlinkClick r:id="rId3"/>
            </a:endParaRPr>
          </a:p>
          <a:p>
            <a:endParaRPr lang="en-US" dirty="0" smtClean="0">
              <a:hlinkClick r:id="rId3"/>
            </a:endParaRPr>
          </a:p>
          <a:p>
            <a:r>
              <a:rPr lang="en-US" sz="1200" b="0" i="0" kern="1200" dirty="0" smtClean="0">
                <a:solidFill>
                  <a:schemeClr val="tx1"/>
                </a:solidFill>
                <a:effectLst/>
                <a:latin typeface="+mn-lt"/>
                <a:ea typeface="+mn-ea"/>
                <a:cs typeface="+mn-cs"/>
              </a:rPr>
              <a:t>Han, Z., Pappas, E., Simmons, A., Fox, J., </a:t>
            </a:r>
            <a:r>
              <a:rPr lang="en-US" sz="1200" b="0" i="0" kern="1200" dirty="0" err="1" smtClean="0">
                <a:solidFill>
                  <a:schemeClr val="tx1"/>
                </a:solidFill>
                <a:effectLst/>
                <a:latin typeface="+mn-lt"/>
                <a:ea typeface="+mn-ea"/>
                <a:cs typeface="+mn-cs"/>
              </a:rPr>
              <a:t>Donskey</a:t>
            </a:r>
            <a:r>
              <a:rPr lang="en-US" sz="1200" b="0" i="0" kern="1200" dirty="0" smtClean="0">
                <a:solidFill>
                  <a:schemeClr val="tx1"/>
                </a:solidFill>
                <a:effectLst/>
                <a:latin typeface="+mn-lt"/>
                <a:ea typeface="+mn-ea"/>
                <a:cs typeface="+mn-cs"/>
              </a:rPr>
              <a:t>, C. J., &amp; Deshpande, A. (2021). Environmental cleaning and disinfection of hospital rooms: A nationwide survey. </a:t>
            </a:r>
            <a:r>
              <a:rPr lang="en-US" sz="1200" b="0" i="1" kern="1200" dirty="0" smtClean="0">
                <a:solidFill>
                  <a:schemeClr val="tx1"/>
                </a:solidFill>
                <a:effectLst/>
                <a:latin typeface="+mn-lt"/>
                <a:ea typeface="+mn-ea"/>
                <a:cs typeface="+mn-cs"/>
              </a:rPr>
              <a:t>American Journal of Infection Control</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49</a:t>
            </a:r>
            <a:r>
              <a:rPr lang="en-US" sz="1200" b="0" i="0" kern="1200" dirty="0" smtClean="0">
                <a:solidFill>
                  <a:schemeClr val="tx1"/>
                </a:solidFill>
                <a:effectLst/>
                <a:latin typeface="+mn-lt"/>
                <a:ea typeface="+mn-ea"/>
                <a:cs typeface="+mn-cs"/>
              </a:rPr>
              <a:t>(1), 34–39. https://doi.org/10.1016/j.ajic.2020.08.008 </a:t>
            </a:r>
            <a:endParaRPr lang="en-US" dirty="0" smtClean="0">
              <a:hlinkClick r:id="rId3"/>
            </a:endParaRPr>
          </a:p>
          <a:p>
            <a:endParaRPr lang="en-US" dirty="0" smtClean="0">
              <a:hlinkClick r:id="rId3"/>
            </a:endParaRPr>
          </a:p>
          <a:p>
            <a:r>
              <a:rPr lang="en-US" dirty="0" smtClean="0">
                <a:hlinkClick r:id="rId3"/>
              </a:rPr>
              <a:t>Environmental cleaning and disinfection of </a:t>
            </a:r>
            <a:r>
              <a:rPr lang="en-US" dirty="0" err="1" smtClean="0">
                <a:hlinkClick r:id="rId3"/>
              </a:rPr>
              <a:t>hospita</a:t>
            </a:r>
            <a:r>
              <a:rPr lang="en-US" dirty="0" smtClean="0">
                <a:hlinkClick r:id="rId3"/>
              </a:rPr>
              <a:t>...: Full Text Finder Results (ebscohost.com)</a:t>
            </a:r>
            <a:endParaRPr lang="en-US" dirty="0" smtClean="0"/>
          </a:p>
        </p:txBody>
      </p:sp>
      <p:sp>
        <p:nvSpPr>
          <p:cNvPr id="4" name="Slide Number Placeholder 3"/>
          <p:cNvSpPr>
            <a:spLocks noGrp="1"/>
          </p:cNvSpPr>
          <p:nvPr>
            <p:ph type="sldNum" sz="quarter" idx="10"/>
          </p:nvPr>
        </p:nvSpPr>
        <p:spPr/>
        <p:txBody>
          <a:bodyPr/>
          <a:lstStyle/>
          <a:p>
            <a:fld id="{CBD8C257-40C3-49F5-9722-727DDA3B4812}" type="slidenum">
              <a:rPr lang="en-US" smtClean="0"/>
              <a:t>28</a:t>
            </a:fld>
            <a:endParaRPr lang="en-US" dirty="0"/>
          </a:p>
        </p:txBody>
      </p:sp>
    </p:spTree>
    <p:extLst>
      <p:ext uri="{BB962C8B-B14F-4D97-AF65-F5344CB8AC3E}">
        <p14:creationId xmlns:p14="http://schemas.microsoft.com/office/powerpoint/2010/main" val="29389481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What</a:t>
            </a:r>
            <a:r>
              <a:rPr lang="en-US" baseline="0" dirty="0" smtClean="0"/>
              <a:t> is the recommended technique for cleaning and disinfecting. The general technique includes: </a:t>
            </a:r>
          </a:p>
          <a:p>
            <a:r>
              <a:rPr lang="en-US" dirty="0" smtClean="0"/>
              <a:t>Facility specific policies and procedures should be created for cleaning and disinfecting </a:t>
            </a:r>
          </a:p>
          <a:p>
            <a:r>
              <a:rPr lang="en-US" dirty="0" smtClean="0"/>
              <a:t>Process should minimize cross-contamination</a:t>
            </a:r>
          </a:p>
          <a:p>
            <a:r>
              <a:rPr lang="en-US" dirty="0" smtClean="0"/>
              <a:t>Move from least soiled to most soiled area</a:t>
            </a:r>
          </a:p>
          <a:p>
            <a:r>
              <a:rPr lang="en-US" dirty="0" smtClean="0"/>
              <a:t>Clean from high to low</a:t>
            </a:r>
          </a:p>
          <a:p>
            <a:r>
              <a:rPr lang="en-US" dirty="0" smtClean="0"/>
              <a:t>Move systematically</a:t>
            </a:r>
          </a:p>
          <a:p>
            <a:r>
              <a:rPr lang="en-US" dirty="0" smtClean="0"/>
              <a:t>Pick a starting point (ex: door) and move either clockwise or counterclockwise in the room </a:t>
            </a:r>
          </a:p>
          <a:p>
            <a:r>
              <a:rPr lang="en-US" dirty="0" smtClean="0"/>
              <a:t>Dusting-</a:t>
            </a:r>
            <a:r>
              <a:rPr lang="en-US" b="1" dirty="0" smtClean="0"/>
              <a:t>Don’t dust in an occupied room </a:t>
            </a:r>
          </a:p>
          <a:p>
            <a:pPr lvl="1"/>
            <a:r>
              <a:rPr lang="en-US" dirty="0" smtClean="0"/>
              <a:t>Dust contains fungal spores </a:t>
            </a:r>
          </a:p>
          <a:p>
            <a:pPr lvl="1"/>
            <a:r>
              <a:rPr lang="en-US" dirty="0" smtClean="0"/>
              <a:t>Top to bottom</a:t>
            </a:r>
          </a:p>
          <a:p>
            <a:pPr lvl="1"/>
            <a:r>
              <a:rPr lang="en-US" dirty="0" smtClean="0"/>
              <a:t>Allow dust to fall to floor before mopping</a:t>
            </a:r>
          </a:p>
          <a:p>
            <a:pPr lvl="1"/>
            <a:r>
              <a:rPr lang="en-US" dirty="0" smtClean="0"/>
              <a:t>Use a chemically treated microfiber cloth or dust mop</a:t>
            </a:r>
          </a:p>
          <a:p>
            <a:endParaRPr lang="en-US" baseline="0" dirty="0" smtClean="0"/>
          </a:p>
          <a:p>
            <a:r>
              <a:rPr lang="en-US" baseline="0" dirty="0" smtClean="0"/>
              <a:t>Chou, T. (October 2, 2014). </a:t>
            </a:r>
            <a:r>
              <a:rPr lang="en-US" i="1" baseline="0" dirty="0" smtClean="0"/>
              <a:t>Environmental Services. </a:t>
            </a:r>
            <a:r>
              <a:rPr lang="en-US" i="0" baseline="0" dirty="0" smtClean="0"/>
              <a:t>APIC Text. </a:t>
            </a:r>
            <a:r>
              <a:rPr lang="en-US" dirty="0" smtClean="0">
                <a:hlinkClick r:id="rId3"/>
              </a:rPr>
              <a:t>109. Environmental Services | Infection Prevention for Support Services and the Care Environment | Table of Contents | APIC</a:t>
            </a:r>
          </a:p>
          <a:p>
            <a:endParaRPr lang="en-US" dirty="0" smtClean="0">
              <a:hlinkClick r:id="rId3"/>
            </a:endParaRPr>
          </a:p>
          <a:p>
            <a:endParaRPr lang="en-US" dirty="0" smtClean="0">
              <a:hlinkClick r:id="rId3"/>
            </a:endParaRPr>
          </a:p>
          <a:p>
            <a:r>
              <a:rPr lang="en-US" dirty="0" smtClean="0">
                <a:hlinkClick r:id="rId3"/>
              </a:rPr>
              <a:t>109. Environmental Services | Infection Prevention for Support Services and the Care Environment | Table of Contents | APIC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29</a:t>
            </a:fld>
            <a:endParaRPr lang="en-US" dirty="0"/>
          </a:p>
        </p:txBody>
      </p:sp>
    </p:spTree>
    <p:extLst>
      <p:ext uri="{BB962C8B-B14F-4D97-AF65-F5344CB8AC3E}">
        <p14:creationId xmlns:p14="http://schemas.microsoft.com/office/powerpoint/2010/main" val="2323006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the end</a:t>
            </a:r>
            <a:r>
              <a:rPr lang="en-US" baseline="0" dirty="0" smtClean="0"/>
              <a:t> of this presentation you should be able to:</a:t>
            </a:r>
          </a:p>
          <a:p>
            <a:endParaRPr lang="en-US" baseline="0" dirty="0" smtClean="0"/>
          </a:p>
          <a:p>
            <a:r>
              <a:rPr lang="en-US" sz="1200" dirty="0" smtClean="0"/>
              <a:t>Understand the importance of proper cleaning and disinfection techniques in healthcare settings to prevent the transmission of pathogens</a:t>
            </a:r>
          </a:p>
          <a:p>
            <a:r>
              <a:rPr lang="en-US" sz="1200" dirty="0" smtClean="0"/>
              <a:t>Analyze the impact of inadequate cleaning and disinfection practices on patient outcomes </a:t>
            </a:r>
          </a:p>
          <a:p>
            <a:r>
              <a:rPr lang="en-US" sz="1200" dirty="0" smtClean="0"/>
              <a:t>Identify correct disinfectants based on the surface and contamination</a:t>
            </a:r>
          </a:p>
          <a:p>
            <a:r>
              <a:rPr lang="en-US" sz="1200" dirty="0" smtClean="0"/>
              <a:t>Demonstrate effective technique and frequency for cleaning and disinfecting based on guidelines and manufacturer’s instructions for use</a:t>
            </a:r>
          </a:p>
          <a:p>
            <a:r>
              <a:rPr lang="en-US" sz="1200" dirty="0" smtClean="0"/>
              <a:t>Apply tools to monitor and evaluate cleaning and disinfection efforts </a:t>
            </a:r>
            <a:endParaRPr lang="en-US" dirty="0" smtClean="0"/>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a:t>
            </a:fld>
            <a:endParaRPr lang="en-US" dirty="0"/>
          </a:p>
        </p:txBody>
      </p:sp>
    </p:spTree>
    <p:extLst>
      <p:ext uri="{BB962C8B-B14F-4D97-AF65-F5344CB8AC3E}">
        <p14:creationId xmlns:p14="http://schemas.microsoft.com/office/powerpoint/2010/main" val="5494644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What about the items around the room? </a:t>
            </a:r>
          </a:p>
          <a:p>
            <a:r>
              <a:rPr lang="en-US" dirty="0" smtClean="0"/>
              <a:t>Walls, windows and doors</a:t>
            </a:r>
          </a:p>
          <a:p>
            <a:pPr lvl="1"/>
            <a:r>
              <a:rPr lang="en-US" dirty="0" smtClean="0"/>
              <a:t>Clean microfiber mop for walls </a:t>
            </a:r>
          </a:p>
          <a:p>
            <a:r>
              <a:rPr lang="en-US" dirty="0" smtClean="0"/>
              <a:t>Horizontal surfaces</a:t>
            </a:r>
          </a:p>
          <a:p>
            <a:pPr lvl="1"/>
            <a:r>
              <a:rPr lang="en-US" dirty="0" smtClean="0"/>
              <a:t>Wipes at regular frequency </a:t>
            </a:r>
          </a:p>
          <a:p>
            <a:pPr lvl="1"/>
            <a:r>
              <a:rPr lang="en-US" dirty="0" smtClean="0"/>
              <a:t>When visibly soiled, use EPA-registered disinfectant</a:t>
            </a:r>
          </a:p>
          <a:p>
            <a:r>
              <a:rPr lang="en-US" dirty="0" smtClean="0"/>
              <a:t>Mattresses and pillows</a:t>
            </a:r>
          </a:p>
          <a:p>
            <a:pPr lvl="1"/>
            <a:r>
              <a:rPr lang="en-US" dirty="0" smtClean="0"/>
              <a:t>Moisture resistant, easy to clean</a:t>
            </a:r>
          </a:p>
          <a:p>
            <a:pPr lvl="1"/>
            <a:r>
              <a:rPr lang="en-US" dirty="0" smtClean="0"/>
              <a:t>Discard if cracks, tears or permanent stains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Chou, T. (October 2, 2014). </a:t>
            </a:r>
            <a:r>
              <a:rPr lang="en-US" i="1" baseline="0" dirty="0" smtClean="0"/>
              <a:t>Environmental Services. </a:t>
            </a:r>
            <a:r>
              <a:rPr lang="en-US" i="0" baseline="0" dirty="0" smtClean="0"/>
              <a:t>APIC Text. </a:t>
            </a:r>
            <a:r>
              <a:rPr lang="en-US" dirty="0" smtClean="0">
                <a:hlinkClick r:id="rId3"/>
              </a:rPr>
              <a:t>109. Environmental Services | Infection Prevention for Support Services and the Care Environment | Table of Contents | APIC</a:t>
            </a:r>
          </a:p>
          <a:p>
            <a:endParaRPr lang="en-US" dirty="0" smtClean="0">
              <a:hlinkClick r:id="rId3"/>
            </a:endParaRPr>
          </a:p>
          <a:p>
            <a:endParaRPr lang="en-US" dirty="0" smtClean="0">
              <a:hlinkClick r:id="rId3"/>
            </a:endParaRPr>
          </a:p>
          <a:p>
            <a:r>
              <a:rPr lang="en-US" dirty="0" smtClean="0">
                <a:hlinkClick r:id="rId3"/>
              </a:rPr>
              <a:t>109. Environmental Services | Infection Prevention for Support Services and the Care Environment | Table of Contents | APIC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30</a:t>
            </a:fld>
            <a:endParaRPr lang="en-US" dirty="0"/>
          </a:p>
        </p:txBody>
      </p:sp>
    </p:spTree>
    <p:extLst>
      <p:ext uri="{BB962C8B-B14F-4D97-AF65-F5344CB8AC3E}">
        <p14:creationId xmlns:p14="http://schemas.microsoft.com/office/powerpoint/2010/main" val="18870428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Privacy curtains</a:t>
            </a:r>
          </a:p>
          <a:p>
            <a:pPr lvl="1"/>
            <a:r>
              <a:rPr lang="en-US" dirty="0" smtClean="0"/>
              <a:t>High touch item</a:t>
            </a:r>
          </a:p>
          <a:p>
            <a:pPr lvl="1"/>
            <a:r>
              <a:rPr lang="en-US" dirty="0" smtClean="0"/>
              <a:t>If in isolation, change and cleaned routinely and when soiled</a:t>
            </a:r>
          </a:p>
          <a:p>
            <a:pPr lvl="1"/>
            <a:r>
              <a:rPr lang="en-US" dirty="0" smtClean="0"/>
              <a:t>If contact isolation, removed and laundered after discharge</a:t>
            </a:r>
          </a:p>
          <a:p>
            <a:pPr lvl="1"/>
            <a:r>
              <a:rPr lang="en-US" dirty="0" smtClean="0"/>
              <a:t>Specific regulations for laundering </a:t>
            </a:r>
          </a:p>
          <a:p>
            <a:r>
              <a:rPr lang="en-US" dirty="0" smtClean="0"/>
              <a:t>Window treatments</a:t>
            </a:r>
          </a:p>
          <a:p>
            <a:pPr lvl="1"/>
            <a:r>
              <a:rPr lang="en-US" dirty="0" smtClean="0"/>
              <a:t>Should be washable or able to be cleaned </a:t>
            </a:r>
          </a:p>
          <a:p>
            <a:pPr lvl="1"/>
            <a:r>
              <a:rPr lang="en-US" dirty="0" smtClean="0"/>
              <a:t>Cleaned on a regular schedule and when soiled/contaminated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Chou, T. (October 2, 2014). </a:t>
            </a:r>
            <a:r>
              <a:rPr lang="en-US" i="1" baseline="0" dirty="0" smtClean="0"/>
              <a:t>Environmental Services. </a:t>
            </a:r>
            <a:r>
              <a:rPr lang="en-US" i="0" baseline="0" dirty="0" smtClean="0"/>
              <a:t>APIC Text. </a:t>
            </a:r>
            <a:r>
              <a:rPr lang="en-US" dirty="0" smtClean="0">
                <a:hlinkClick r:id="rId3"/>
              </a:rPr>
              <a:t>109. Environmental Services | Infection Prevention for Support Services and the Care Environment | Table of Contents | APIC</a:t>
            </a:r>
          </a:p>
          <a:p>
            <a:endParaRPr lang="en-US" dirty="0" smtClean="0"/>
          </a:p>
          <a:p>
            <a:endParaRPr lang="en-US" dirty="0" smtClean="0"/>
          </a:p>
          <a:p>
            <a:endParaRPr lang="en-US" dirty="0" smtClean="0"/>
          </a:p>
          <a:p>
            <a:r>
              <a:rPr lang="en-US" dirty="0" smtClean="0"/>
              <a:t>Discrepancies on frequency of changing when in </a:t>
            </a:r>
            <a:r>
              <a:rPr lang="en-US" dirty="0" err="1" smtClean="0"/>
              <a:t>iso</a:t>
            </a:r>
            <a:r>
              <a:rPr lang="en-US" dirty="0" smtClean="0"/>
              <a:t> CDC vs AHE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109. Environmental Services | Infection Prevention for Support Services and the Care Environment | Table of Contents | APIC</a:t>
            </a:r>
            <a:endParaRPr lang="en-US" dirty="0" smtClean="0"/>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31</a:t>
            </a:fld>
            <a:endParaRPr lang="en-US" dirty="0"/>
          </a:p>
        </p:txBody>
      </p:sp>
    </p:spTree>
    <p:extLst>
      <p:ext uri="{BB962C8B-B14F-4D97-AF65-F5344CB8AC3E}">
        <p14:creationId xmlns:p14="http://schemas.microsoft.com/office/powerpoint/2010/main" val="14779329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Bathrooms: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Special attention to high touch areas</a:t>
            </a:r>
          </a:p>
          <a:p>
            <a:r>
              <a:rPr lang="en-US" dirty="0" smtClean="0"/>
              <a:t>Check for mold in grout</a:t>
            </a:r>
          </a:p>
          <a:p>
            <a:r>
              <a:rPr lang="en-US" dirty="0" smtClean="0"/>
              <a:t>Remove mold appropriately with approved solution and friction</a:t>
            </a:r>
          </a:p>
          <a:p>
            <a:r>
              <a:rPr lang="en-US" dirty="0" smtClean="0"/>
              <a:t>Inspect counters for cracks and mold which would indicated replacement is needed </a:t>
            </a:r>
          </a:p>
          <a:p>
            <a:r>
              <a:rPr lang="en-US" dirty="0" smtClean="0"/>
              <a:t>Decontaminate in room and remove bedside commode as soon as no longer needed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Chou, T. (October 2, 2014). </a:t>
            </a:r>
            <a:r>
              <a:rPr lang="en-US" i="1" baseline="0" dirty="0" smtClean="0"/>
              <a:t>Environmental Services. </a:t>
            </a:r>
            <a:r>
              <a:rPr lang="en-US" i="0" baseline="0" dirty="0" smtClean="0"/>
              <a:t>APIC Text. </a:t>
            </a:r>
            <a:r>
              <a:rPr lang="en-US" dirty="0" smtClean="0">
                <a:hlinkClick r:id="rId3"/>
              </a:rPr>
              <a:t>109. Environmental Services | Infection Prevention for Support Services and the Care Environment | Table of Contents | APIC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109. Environmental Services | Infection Prevention for Support Services and the Care Environment | Table of Contents | APIC</a:t>
            </a:r>
            <a:endParaRPr lang="en-US" dirty="0" smtClean="0"/>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32</a:t>
            </a:fld>
            <a:endParaRPr lang="en-US" dirty="0"/>
          </a:p>
        </p:txBody>
      </p:sp>
    </p:spTree>
    <p:extLst>
      <p:ext uri="{BB962C8B-B14F-4D97-AF65-F5344CB8AC3E}">
        <p14:creationId xmlns:p14="http://schemas.microsoft.com/office/powerpoint/2010/main" val="1156401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Walls, window and doors-regular schedule</a:t>
            </a:r>
          </a:p>
          <a:p>
            <a:pPr lvl="1"/>
            <a:r>
              <a:rPr lang="en-US" dirty="0" smtClean="0"/>
              <a:t>High touch items daily</a:t>
            </a:r>
          </a:p>
          <a:p>
            <a:r>
              <a:rPr lang="en-US" dirty="0" smtClean="0"/>
              <a:t>Horizontal surfaces-at least daily</a:t>
            </a:r>
          </a:p>
          <a:p>
            <a:r>
              <a:rPr lang="en-US" dirty="0" smtClean="0"/>
              <a:t>Mattresses and pillows-between patient use and when soiled</a:t>
            </a:r>
          </a:p>
          <a:p>
            <a:r>
              <a:rPr lang="en-US" dirty="0" smtClean="0"/>
              <a:t>Privacy curtains-regular schedule if no isolation</a:t>
            </a:r>
          </a:p>
          <a:p>
            <a:r>
              <a:rPr lang="en-US" dirty="0" smtClean="0"/>
              <a:t>Window treatments-regular schedule</a:t>
            </a:r>
          </a:p>
          <a:p>
            <a:r>
              <a:rPr lang="en-US" dirty="0" smtClean="0"/>
              <a:t>Bathrooms-at least daily</a:t>
            </a:r>
          </a:p>
          <a:p>
            <a:pPr lvl="1"/>
            <a:r>
              <a:rPr lang="en-US" dirty="0" smtClean="0"/>
              <a:t>If diarrhea or c. difficile increase to three times a day</a:t>
            </a:r>
          </a:p>
          <a:p>
            <a:endParaRPr lang="en-US" dirty="0" smtClean="0"/>
          </a:p>
          <a:p>
            <a:r>
              <a:rPr lang="en-US" dirty="0" smtClean="0"/>
              <a:t>More frequent</a:t>
            </a:r>
            <a:r>
              <a:rPr lang="en-US" baseline="0" dirty="0" smtClean="0"/>
              <a:t> cleanings if an outbreak is occurring </a:t>
            </a:r>
          </a:p>
          <a:p>
            <a:endParaRPr lang="en-US" baseline="0" dirty="0" smtClean="0"/>
          </a:p>
          <a:p>
            <a:r>
              <a:rPr lang="en-US" baseline="0" dirty="0" smtClean="0"/>
              <a:t>Diarrhea and horizontal surfaces-increase high touch to three cleanings and low touch to two cleanings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Chou, T. (October 2, 2014). </a:t>
            </a:r>
            <a:r>
              <a:rPr lang="en-US" i="1" baseline="0" dirty="0" smtClean="0"/>
              <a:t>Environmental Services. </a:t>
            </a:r>
            <a:r>
              <a:rPr lang="en-US" i="0" baseline="0" dirty="0" smtClean="0"/>
              <a:t>APIC Text. </a:t>
            </a:r>
            <a:r>
              <a:rPr lang="en-US" dirty="0" smtClean="0"/>
              <a:t>109. Environmental Services | Infection Prevention for Support Services and the Care Environment | Table of Contents | APIC</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33</a:t>
            </a:fld>
            <a:endParaRPr lang="en-US" dirty="0"/>
          </a:p>
        </p:txBody>
      </p:sp>
    </p:spTree>
    <p:extLst>
      <p:ext uri="{BB962C8B-B14F-4D97-AF65-F5344CB8AC3E}">
        <p14:creationId xmlns:p14="http://schemas.microsoft.com/office/powerpoint/2010/main" val="11074078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How to monitor and evaluate.</a:t>
            </a:r>
            <a:r>
              <a:rPr lang="en-US" baseline="0" dirty="0" smtClean="0"/>
              <a:t> The CDC is has great tools for evaluating environmental cleaning and disinfection. These are a couple of options they recommend, but First, you should have </a:t>
            </a:r>
          </a:p>
          <a:p>
            <a:r>
              <a:rPr lang="en-US" dirty="0" smtClean="0"/>
              <a:t>Processes and programs to optimize thoroughness of cleaning</a:t>
            </a:r>
          </a:p>
          <a:p>
            <a:r>
              <a:rPr lang="en-US" dirty="0" smtClean="0"/>
              <a:t>Implement objective monitoring programs </a:t>
            </a:r>
          </a:p>
          <a:p>
            <a:r>
              <a:rPr lang="en-US" dirty="0" smtClean="0"/>
              <a:t>Level 1 Program</a:t>
            </a:r>
          </a:p>
          <a:p>
            <a:pPr lvl="1"/>
            <a:r>
              <a:rPr lang="en-US" dirty="0" smtClean="0"/>
              <a:t>More basic</a:t>
            </a:r>
          </a:p>
          <a:p>
            <a:pPr lvl="1"/>
            <a:r>
              <a:rPr lang="en-US" dirty="0" smtClean="0"/>
              <a:t>Joint IPC/ES (infection prevention and control and Environmental</a:t>
            </a:r>
            <a:r>
              <a:rPr lang="en-US" baseline="0" dirty="0" smtClean="0"/>
              <a:t> services)</a:t>
            </a:r>
            <a:r>
              <a:rPr lang="en-US" dirty="0" smtClean="0"/>
              <a:t> effort</a:t>
            </a:r>
          </a:p>
          <a:p>
            <a:pPr lvl="1"/>
            <a:r>
              <a:rPr lang="en-US" dirty="0" smtClean="0"/>
              <a:t>Hospital specific, but consistent with CDC standards </a:t>
            </a:r>
          </a:p>
          <a:p>
            <a:pPr lvl="1"/>
            <a:r>
              <a:rPr lang="en-US" dirty="0" smtClean="0"/>
              <a:t>Measures for monitoring</a:t>
            </a:r>
          </a:p>
          <a:p>
            <a:pPr lvl="1"/>
            <a:r>
              <a:rPr lang="en-US" dirty="0" smtClean="0"/>
              <a:t>Interventions to optimize practices</a:t>
            </a:r>
          </a:p>
          <a:p>
            <a:pPr lvl="1"/>
            <a:r>
              <a:rPr lang="en-US" dirty="0" smtClean="0"/>
              <a:t>Report to Infection</a:t>
            </a:r>
            <a:r>
              <a:rPr lang="en-US" baseline="0" dirty="0" smtClean="0"/>
              <a:t> Control Committee (</a:t>
            </a:r>
            <a:r>
              <a:rPr lang="en-US" dirty="0" smtClean="0"/>
              <a:t>ICC) and leadership</a:t>
            </a:r>
          </a:p>
          <a:p>
            <a:r>
              <a:rPr lang="en-US" dirty="0" smtClean="0"/>
              <a:t>Level 2 Program</a:t>
            </a:r>
          </a:p>
          <a:p>
            <a:pPr lvl="1"/>
            <a:r>
              <a:rPr lang="en-US" dirty="0" smtClean="0"/>
              <a:t>Similar to level 1</a:t>
            </a:r>
          </a:p>
          <a:p>
            <a:pPr lvl="1"/>
            <a:r>
              <a:rPr lang="en-US" dirty="0" smtClean="0"/>
              <a:t>Objective monitoring assessment with pre-intervention TDC (thoroughness</a:t>
            </a:r>
            <a:r>
              <a:rPr lang="en-US" baseline="0" dirty="0" smtClean="0"/>
              <a:t> of disinfection cleaning) </a:t>
            </a:r>
            <a:r>
              <a:rPr lang="en-US" dirty="0" smtClean="0"/>
              <a:t>score </a:t>
            </a:r>
          </a:p>
          <a:p>
            <a:pPr lvl="1"/>
            <a:r>
              <a:rPr lang="en-US" dirty="0" smtClean="0"/>
              <a:t>Structure education</a:t>
            </a:r>
          </a:p>
          <a:p>
            <a:pPr lvl="1"/>
            <a:r>
              <a:rPr lang="en-US" dirty="0" smtClean="0"/>
              <a:t>Ongoing, scheduled monitoring at least 3 times per year</a:t>
            </a:r>
          </a:p>
          <a:p>
            <a:pPr lvl="1"/>
            <a:r>
              <a:rPr lang="en-US" dirty="0" smtClean="0"/>
              <a:t>Ongoing education and feedback</a:t>
            </a:r>
          </a:p>
          <a:p>
            <a:pPr lvl="1"/>
            <a:r>
              <a:rPr lang="en-US" dirty="0" smtClean="0"/>
              <a:t>Standing agenda item</a:t>
            </a:r>
          </a:p>
          <a:p>
            <a:pPr lvl="1"/>
            <a:r>
              <a:rPr lang="en-US" dirty="0" smtClean="0"/>
              <a:t>Could report to state via NHSN (national healthcare safety</a:t>
            </a:r>
            <a:r>
              <a:rPr lang="en-US" baseline="0" dirty="0" smtClean="0"/>
              <a:t> network)</a:t>
            </a:r>
            <a:r>
              <a:rPr lang="en-US" dirty="0" smtClean="0"/>
              <a:t> checklist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Centers for Disease Control and Prevention (CDC). (December 2010). Options for Evaluating Environmental Cleaning. </a:t>
            </a:r>
            <a:r>
              <a:rPr lang="en-US" dirty="0" smtClean="0">
                <a:hlinkClick r:id="rId3"/>
              </a:rPr>
              <a:t>Environmental Evaluation Working Group (cdc.gov)</a:t>
            </a:r>
            <a:endParaRPr lang="en-US" dirty="0" smtClean="0"/>
          </a:p>
          <a:p>
            <a:endParaRPr lang="en-US" dirty="0" smtClean="0">
              <a:hlinkClick r:id="rId3"/>
            </a:endParaRPr>
          </a:p>
          <a:p>
            <a:endParaRPr lang="en-US" dirty="0" smtClean="0">
              <a:hlinkClick r:id="rId3"/>
            </a:endParaRPr>
          </a:p>
          <a:p>
            <a:r>
              <a:rPr lang="en-US" dirty="0" smtClean="0">
                <a:hlinkClick r:id="rId3"/>
              </a:rPr>
              <a:t>Environmental Evaluation Working Group (cdc.gov)</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34</a:t>
            </a:fld>
            <a:endParaRPr lang="en-US" dirty="0"/>
          </a:p>
        </p:txBody>
      </p:sp>
    </p:spTree>
    <p:extLst>
      <p:ext uri="{BB962C8B-B14F-4D97-AF65-F5344CB8AC3E}">
        <p14:creationId xmlns:p14="http://schemas.microsoft.com/office/powerpoint/2010/main" val="21442135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is</a:t>
            </a:r>
            <a:r>
              <a:rPr lang="en-US" baseline="0" dirty="0" smtClean="0"/>
              <a:t> a nice checklist for monitoring terminal cleaning from the CDC. You can mark what was cleaned vs not cleaned, and the method used for monitoring.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Centers for Disease Control and Prevention (CDC). (December 2010). Options for Evaluating Environmental Cleaning. </a:t>
            </a:r>
            <a:r>
              <a:rPr lang="en-US" dirty="0" smtClean="0">
                <a:hlinkClick r:id="rId3"/>
              </a:rPr>
              <a:t>Environmental Evaluation Working Group (cdc.gov)</a:t>
            </a:r>
            <a:endParaRPr lang="en-US" dirty="0" smtClean="0"/>
          </a:p>
          <a:p>
            <a:endParaRPr lang="en-US" dirty="0" smtClean="0">
              <a:hlinkClick r:id="rId3"/>
            </a:endParaRPr>
          </a:p>
          <a:p>
            <a:endParaRPr lang="en-US" dirty="0" smtClean="0">
              <a:hlinkClick r:id="rId3"/>
            </a:endParaRPr>
          </a:p>
          <a:p>
            <a:r>
              <a:rPr lang="en-US" dirty="0" smtClean="0">
                <a:hlinkClick r:id="rId3"/>
              </a:rPr>
              <a:t>Environmental Evaluation Working Group (cdc.gov)</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35</a:t>
            </a:fld>
            <a:endParaRPr lang="en-US" dirty="0"/>
          </a:p>
        </p:txBody>
      </p:sp>
    </p:spTree>
    <p:extLst>
      <p:ext uri="{BB962C8B-B14F-4D97-AF65-F5344CB8AC3E}">
        <p14:creationId xmlns:p14="http://schemas.microsoft.com/office/powerpoint/2010/main" val="30211461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Additionally</a:t>
            </a:r>
            <a:r>
              <a:rPr lang="en-US" baseline="0" dirty="0" smtClean="0"/>
              <a:t> the CDC this fantastic working spreadsheet that can be used to evaluate the percentage of surfaces cleaned.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Centers for Disease Control and Prevention (CDC). (December 2010). Options for Evaluating Environmental Cleaning. </a:t>
            </a:r>
            <a:r>
              <a:rPr lang="en-US" dirty="0" smtClean="0">
                <a:hlinkClick r:id="rId3"/>
              </a:rPr>
              <a:t>Environmental Evaluation Working Group (cdc.gov)</a:t>
            </a:r>
            <a:endParaRPr lang="en-US" dirty="0" smtClean="0"/>
          </a:p>
          <a:p>
            <a:endParaRPr lang="en-US" dirty="0" smtClean="0">
              <a:hlinkClick r:id="rId4"/>
            </a:endParaRPr>
          </a:p>
          <a:p>
            <a:endParaRPr lang="en-US" dirty="0" smtClean="0">
              <a:hlinkClick r:id="rId4"/>
            </a:endParaRPr>
          </a:p>
          <a:p>
            <a:r>
              <a:rPr lang="en-US" dirty="0" smtClean="0">
                <a:hlinkClick r:id="rId4"/>
              </a:rPr>
              <a:t>Options for Evaluating Environmental Cleaning | HAI | CDC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36</a:t>
            </a:fld>
            <a:endParaRPr lang="en-US" dirty="0"/>
          </a:p>
        </p:txBody>
      </p:sp>
    </p:spTree>
    <p:extLst>
      <p:ext uri="{BB962C8B-B14F-4D97-AF65-F5344CB8AC3E}">
        <p14:creationId xmlns:p14="http://schemas.microsoft.com/office/powerpoint/2010/main" val="32996703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Here</a:t>
            </a:r>
            <a:r>
              <a:rPr lang="en-US" baseline="0" dirty="0" smtClean="0"/>
              <a:t> are a few options for evaluating.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Direct practice observation</a:t>
            </a:r>
          </a:p>
          <a:p>
            <a:r>
              <a:rPr lang="en-US" dirty="0" smtClean="0"/>
              <a:t>Swab cultures</a:t>
            </a:r>
          </a:p>
          <a:p>
            <a:r>
              <a:rPr lang="en-US" dirty="0" smtClean="0"/>
              <a:t>Agar slide cultures </a:t>
            </a:r>
          </a:p>
          <a:p>
            <a:r>
              <a:rPr lang="en-US" dirty="0" smtClean="0"/>
              <a:t>Fluorescent markers </a:t>
            </a:r>
          </a:p>
          <a:p>
            <a:r>
              <a:rPr lang="en-US" dirty="0" smtClean="0"/>
              <a:t>ATP </a:t>
            </a:r>
            <a:r>
              <a:rPr lang="en-US" dirty="0" err="1" smtClean="0"/>
              <a:t>Biolumuminesence</a:t>
            </a:r>
            <a:r>
              <a:rPr lang="en-US"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Centers for Disease Control and Prevention (CDC). (December 2010). Options for Evaluating Environmental Cleaning. </a:t>
            </a:r>
            <a:r>
              <a:rPr lang="en-US" dirty="0" smtClean="0">
                <a:hlinkClick r:id="rId3"/>
              </a:rPr>
              <a:t>Environmental Evaluation Working Group (cdc.gov)</a:t>
            </a:r>
            <a:endParaRPr lang="en-US" dirty="0" smtClean="0"/>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37</a:t>
            </a:fld>
            <a:endParaRPr lang="en-US" dirty="0"/>
          </a:p>
        </p:txBody>
      </p:sp>
    </p:spTree>
    <p:extLst>
      <p:ext uri="{BB962C8B-B14F-4D97-AF65-F5344CB8AC3E}">
        <p14:creationId xmlns:p14="http://schemas.microsoft.com/office/powerpoint/2010/main" val="3792926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These are the recommended items to evaluate to ensure effective cleaning and disinfection is taking place.</a:t>
            </a:r>
            <a:r>
              <a:rPr lang="en-US" baseline="0" dirty="0" smtClean="0"/>
              <a:t> </a:t>
            </a:r>
          </a:p>
          <a:p>
            <a:r>
              <a:rPr lang="en-US" dirty="0" smtClean="0"/>
              <a:t>Bed rails</a:t>
            </a:r>
          </a:p>
          <a:p>
            <a:r>
              <a:rPr lang="en-US" dirty="0" smtClean="0"/>
              <a:t>Tray tables</a:t>
            </a:r>
          </a:p>
          <a:p>
            <a:r>
              <a:rPr lang="en-US" dirty="0" smtClean="0"/>
              <a:t>Call boxes</a:t>
            </a:r>
          </a:p>
          <a:p>
            <a:r>
              <a:rPr lang="en-US" dirty="0" smtClean="0"/>
              <a:t>Telephones </a:t>
            </a:r>
          </a:p>
          <a:p>
            <a:r>
              <a:rPr lang="en-US" dirty="0" smtClean="0"/>
              <a:t>Bedside tables</a:t>
            </a:r>
          </a:p>
          <a:p>
            <a:r>
              <a:rPr lang="en-US" dirty="0" smtClean="0"/>
              <a:t>Patient chairs</a:t>
            </a:r>
          </a:p>
          <a:p>
            <a:r>
              <a:rPr lang="en-US" dirty="0" smtClean="0"/>
              <a:t>IV pole</a:t>
            </a:r>
          </a:p>
          <a:p>
            <a:r>
              <a:rPr lang="en-US" dirty="0" smtClean="0"/>
              <a:t>Sinks </a:t>
            </a:r>
          </a:p>
          <a:p>
            <a:r>
              <a:rPr lang="en-US" dirty="0" smtClean="0"/>
              <a:t>Light switches </a:t>
            </a:r>
          </a:p>
          <a:p>
            <a:r>
              <a:rPr lang="en-US" dirty="0" smtClean="0"/>
              <a:t>Door knobs and handles</a:t>
            </a:r>
          </a:p>
          <a:p>
            <a:r>
              <a:rPr lang="en-US" dirty="0" smtClean="0"/>
              <a:t>Toilet area including handrails</a:t>
            </a:r>
          </a:p>
          <a:p>
            <a:r>
              <a:rPr lang="en-US" dirty="0" smtClean="0"/>
              <a:t>Toilet seats</a:t>
            </a:r>
          </a:p>
          <a:p>
            <a:r>
              <a:rPr lang="en-US" dirty="0" smtClean="0"/>
              <a:t>Toilet handles</a:t>
            </a:r>
          </a:p>
          <a:p>
            <a:r>
              <a:rPr lang="en-US" dirty="0" smtClean="0"/>
              <a:t>Bed pan cleaning equipment</a:t>
            </a:r>
          </a:p>
          <a:p>
            <a:r>
              <a:rPr lang="en-US" dirty="0" smtClean="0"/>
              <a:t>IV pump control panel</a:t>
            </a:r>
          </a:p>
          <a:p>
            <a:r>
              <a:rPr lang="en-US" dirty="0" smtClean="0"/>
              <a:t>Monitor control panel</a:t>
            </a:r>
          </a:p>
          <a:p>
            <a:r>
              <a:rPr lang="en-US" dirty="0" smtClean="0"/>
              <a:t>Monitor touch screen</a:t>
            </a:r>
          </a:p>
          <a:p>
            <a:r>
              <a:rPr lang="en-US" dirty="0" smtClean="0"/>
              <a:t>Monitor cables</a:t>
            </a:r>
          </a:p>
          <a:p>
            <a:r>
              <a:rPr lang="en-US" dirty="0" smtClean="0"/>
              <a:t>Ventilator touch screens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Centers for Disease Control and Prevention (CDC). (December 2010). Options for Evaluating Environmental Cleaning. </a:t>
            </a:r>
            <a:r>
              <a:rPr lang="en-US" dirty="0" smtClean="0">
                <a:hlinkClick r:id="rId3"/>
              </a:rPr>
              <a:t>Environmental Evaluation Working Group (cdc.gov)</a:t>
            </a:r>
            <a:endParaRPr lang="en-US" dirty="0" smtClean="0"/>
          </a:p>
          <a:p>
            <a:endParaRPr lang="en-US" dirty="0" smtClean="0">
              <a:hlinkClick r:id="rId3"/>
            </a:endParaRPr>
          </a:p>
          <a:p>
            <a:endParaRPr lang="en-US" dirty="0" smtClean="0">
              <a:hlinkClick r:id="rId3"/>
            </a:endParaRPr>
          </a:p>
          <a:p>
            <a:r>
              <a:rPr lang="en-US" dirty="0" smtClean="0">
                <a:hlinkClick r:id="rId3"/>
              </a:rPr>
              <a:t>Environmental Evaluation Working Group (cdc.gov)</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38</a:t>
            </a:fld>
            <a:endParaRPr lang="en-US" dirty="0"/>
          </a:p>
        </p:txBody>
      </p:sp>
    </p:spTree>
    <p:extLst>
      <p:ext uri="{BB962C8B-B14F-4D97-AF65-F5344CB8AC3E}">
        <p14:creationId xmlns:p14="http://schemas.microsoft.com/office/powerpoint/2010/main" val="12324576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When</a:t>
            </a:r>
            <a:r>
              <a:rPr lang="en-US" sz="1200" b="0" i="0" kern="1200" baseline="0" dirty="0" smtClean="0">
                <a:solidFill>
                  <a:schemeClr val="tx1"/>
                </a:solidFill>
                <a:effectLst/>
                <a:latin typeface="+mn-lt"/>
                <a:ea typeface="+mn-ea"/>
                <a:cs typeface="+mn-cs"/>
              </a:rPr>
              <a:t> developing and improving your environmental cleaning and disinfection program, policies and procedures are crucial to the organization or facility’s success. From an article published in 2019 in AJIC, policy and procedure were discussed in additional to a bundle approach for cleaning and disinfection. Here is a list of suggested science-based components of a health care policy for cleaning/disinfection of noncritical environmental services and medical devices. </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Available in all languages</a:t>
            </a:r>
            <a:r>
              <a:rPr lang="en-US" sz="1200" b="0" i="0" kern="1200" baseline="0" dirty="0" smtClean="0">
                <a:solidFill>
                  <a:schemeClr val="tx1"/>
                </a:solidFill>
                <a:effectLst/>
                <a:latin typeface="+mn-lt"/>
                <a:ea typeface="+mn-ea"/>
                <a:cs typeface="+mn-cs"/>
              </a:rPr>
              <a:t> and developing SWI with pictures </a:t>
            </a:r>
          </a:p>
          <a:p>
            <a:r>
              <a:rPr lang="en-US" sz="1200" b="0" i="0" kern="1200" baseline="0" dirty="0" smtClean="0">
                <a:solidFill>
                  <a:schemeClr val="tx1"/>
                </a:solidFill>
                <a:effectLst/>
                <a:latin typeface="+mn-lt"/>
                <a:ea typeface="+mn-ea"/>
                <a:cs typeface="+mn-cs"/>
              </a:rPr>
              <a:t>Facility determination of who cleans what? Whose responsibility? (putting a dot on the things they think they are responsibility for cleaning)</a:t>
            </a:r>
          </a:p>
          <a:p>
            <a:endParaRPr lang="en-US" sz="1200" b="0" i="0" kern="1200" baseline="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err="1" smtClean="0">
                <a:solidFill>
                  <a:schemeClr val="tx1"/>
                </a:solidFill>
                <a:effectLst/>
                <a:latin typeface="+mn-lt"/>
                <a:ea typeface="+mn-ea"/>
                <a:cs typeface="+mn-cs"/>
              </a:rPr>
              <a:t>Rutala</a:t>
            </a:r>
            <a:r>
              <a:rPr lang="en-US" sz="1200" b="0" i="0" kern="1200" dirty="0" smtClean="0">
                <a:solidFill>
                  <a:schemeClr val="tx1"/>
                </a:solidFill>
                <a:effectLst/>
                <a:latin typeface="+mn-lt"/>
                <a:ea typeface="+mn-ea"/>
                <a:cs typeface="+mn-cs"/>
              </a:rPr>
              <a:t>, W. A., &amp; Weber, D. J. (2019). Best practices for disinfection of noncritical environmental surfaces and equipment in health care facilities: A bundle approach. </a:t>
            </a:r>
            <a:r>
              <a:rPr lang="en-US" sz="1200" b="0" i="1" kern="1200" dirty="0" smtClean="0">
                <a:solidFill>
                  <a:schemeClr val="tx1"/>
                </a:solidFill>
                <a:effectLst/>
                <a:latin typeface="+mn-lt"/>
                <a:ea typeface="+mn-ea"/>
                <a:cs typeface="+mn-cs"/>
              </a:rPr>
              <a:t>American journal of infection control</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47S</a:t>
            </a:r>
            <a:r>
              <a:rPr lang="en-US" sz="1200" b="0" i="0" kern="1200" dirty="0" smtClean="0">
                <a:solidFill>
                  <a:schemeClr val="tx1"/>
                </a:solidFill>
                <a:effectLst/>
                <a:latin typeface="+mn-lt"/>
                <a:ea typeface="+mn-ea"/>
                <a:cs typeface="+mn-cs"/>
              </a:rPr>
              <a:t>, A96–A105. https://doi.org/10.1016/j.ajic.2019.01.014</a:t>
            </a:r>
            <a:endParaRPr lang="en-US" dirty="0" smtClean="0">
              <a:hlinkClick r:id="rId3"/>
            </a:endParaRPr>
          </a:p>
          <a:p>
            <a:endParaRPr lang="en-US" dirty="0" smtClean="0">
              <a:hlinkClick r:id="rId3"/>
            </a:endParaRPr>
          </a:p>
          <a:p>
            <a:endParaRPr lang="en-US" dirty="0" smtClean="0">
              <a:hlinkClick r:id="rId3"/>
            </a:endParaRPr>
          </a:p>
          <a:p>
            <a:r>
              <a:rPr lang="en-US" dirty="0" smtClean="0">
                <a:hlinkClick r:id="rId3"/>
              </a:rPr>
              <a:t>Best practices for disinfection of noncritical environmental surfaces and equipment in health care facilities: A bundle approach - </a:t>
            </a:r>
            <a:r>
              <a:rPr lang="en-US" dirty="0" err="1" smtClean="0">
                <a:hlinkClick r:id="rId3"/>
              </a:rPr>
              <a:t>ClinicalKey</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39</a:t>
            </a:fld>
            <a:endParaRPr lang="en-US" dirty="0"/>
          </a:p>
        </p:txBody>
      </p:sp>
    </p:spTree>
    <p:extLst>
      <p:ext uri="{BB962C8B-B14F-4D97-AF65-F5344CB8AC3E}">
        <p14:creationId xmlns:p14="http://schemas.microsoft.com/office/powerpoint/2010/main" val="2161616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start</a:t>
            </a:r>
            <a:r>
              <a:rPr lang="en-US" baseline="0" dirty="0" smtClean="0"/>
              <a:t> off with some basics. pathogens are everywhere. Some pathogens are not harmful, while other can be. pathogens live and thrive in reservoirs, and find ways to spread via pathways. Generally speaking pathogens don’t just grow legs and walk to their next host. The are transported there through touching contaminated surfaces or object. They can also be propelled via splashes, droplets, or aerosolized particles. Regardless of the mode of transmission, it is important that we make every effort to prevent the spread of infection. </a:t>
            </a:r>
            <a:endParaRPr lang="en-US" dirty="0" smtClean="0"/>
          </a:p>
          <a:p>
            <a:endParaRPr lang="en-US" dirty="0" smtClean="0"/>
          </a:p>
          <a:p>
            <a:endParaRPr lang="en-US" dirty="0" smtClean="0"/>
          </a:p>
          <a:p>
            <a:r>
              <a:rPr lang="en-US" dirty="0" smtClean="0"/>
              <a:t>Centers for Disease Control</a:t>
            </a:r>
            <a:r>
              <a:rPr lang="en-US" baseline="0" dirty="0" smtClean="0"/>
              <a:t> and Prevention (CDC). (March 11, 2022). </a:t>
            </a:r>
            <a:r>
              <a:rPr lang="en-US" i="1" baseline="0" dirty="0" smtClean="0"/>
              <a:t>Learn Where Germs Live in Healthcare</a:t>
            </a:r>
            <a:r>
              <a:rPr lang="en-US" baseline="0" dirty="0" smtClean="0"/>
              <a:t>. </a:t>
            </a:r>
            <a:r>
              <a:rPr lang="en-US" i="0" baseline="0" dirty="0" smtClean="0"/>
              <a:t>Project Firstline. </a:t>
            </a:r>
            <a:r>
              <a:rPr lang="en-US" dirty="0" smtClean="0">
                <a:hlinkClick r:id="rId3"/>
              </a:rPr>
              <a:t>Learn Where Germs Live in Health Care | Project Firstline | Infection Control | CDC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4</a:t>
            </a:fld>
            <a:endParaRPr lang="en-US" dirty="0"/>
          </a:p>
        </p:txBody>
      </p:sp>
    </p:spTree>
    <p:extLst>
      <p:ext uri="{BB962C8B-B14F-4D97-AF65-F5344CB8AC3E}">
        <p14:creationId xmlns:p14="http://schemas.microsoft.com/office/powerpoint/2010/main" val="2815345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Education and training improves environmental disinfection</a:t>
            </a:r>
          </a:p>
          <a:p>
            <a:r>
              <a:rPr lang="en-US" dirty="0" smtClean="0"/>
              <a:t>Certified Healthcare Environmental Services Technician (CHEST) Training </a:t>
            </a:r>
          </a:p>
          <a:p>
            <a:r>
              <a:rPr lang="en-US" sz="1200" b="0" i="0" kern="1200" dirty="0" smtClean="0">
                <a:solidFill>
                  <a:schemeClr val="tx1"/>
                </a:solidFill>
                <a:effectLst/>
                <a:latin typeface="+mn-lt"/>
                <a:ea typeface="+mn-ea"/>
                <a:cs typeface="+mn-cs"/>
              </a:rPr>
              <a:t>In a 2023 article of Healthcare</a:t>
            </a:r>
            <a:r>
              <a:rPr lang="en-US" sz="1200" b="0" i="0" kern="1200" baseline="0" dirty="0" smtClean="0">
                <a:solidFill>
                  <a:schemeClr val="tx1"/>
                </a:solidFill>
                <a:effectLst/>
                <a:latin typeface="+mn-lt"/>
                <a:ea typeface="+mn-ea"/>
                <a:cs typeface="+mn-cs"/>
              </a:rPr>
              <a:t> Purchasing News, Janette Wider stresses the importance of a strong EVS department. </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err="1" smtClean="0">
                <a:solidFill>
                  <a:schemeClr val="tx1"/>
                </a:solidFill>
                <a:effectLst/>
                <a:latin typeface="+mn-lt"/>
                <a:ea typeface="+mn-ea"/>
                <a:cs typeface="+mn-cs"/>
              </a:rPr>
              <a:t>Hewage</a:t>
            </a:r>
            <a:r>
              <a:rPr lang="en-US" sz="1200" b="0" i="0" kern="1200" dirty="0" smtClean="0">
                <a:solidFill>
                  <a:schemeClr val="tx1"/>
                </a:solidFill>
                <a:effectLst/>
                <a:latin typeface="+mn-lt"/>
                <a:ea typeface="+mn-ea"/>
                <a:cs typeface="+mn-cs"/>
              </a:rPr>
              <a:t>, S. C. N., Cao, L. T. T., Jones, R. M., &amp; Fraser, A. M. (2021). Factors associated with environmental service worker cleaning practices in health care settings: A systematic review of the literature. </a:t>
            </a:r>
            <a:r>
              <a:rPr lang="en-US" sz="1200" b="0" i="1" kern="1200" dirty="0" smtClean="0">
                <a:solidFill>
                  <a:schemeClr val="tx1"/>
                </a:solidFill>
                <a:effectLst/>
                <a:latin typeface="+mn-lt"/>
                <a:ea typeface="+mn-ea"/>
                <a:cs typeface="+mn-cs"/>
              </a:rPr>
              <a:t>American journal of infection control</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49</a:t>
            </a:r>
            <a:r>
              <a:rPr lang="en-US" sz="1200" b="0" i="0" kern="1200" dirty="0" smtClean="0">
                <a:solidFill>
                  <a:schemeClr val="tx1"/>
                </a:solidFill>
                <a:effectLst/>
                <a:latin typeface="+mn-lt"/>
                <a:ea typeface="+mn-ea"/>
                <a:cs typeface="+mn-cs"/>
              </a:rPr>
              <a:t>(7), 919–927. https://doi.org/10.1016/j.ajic.2021.01.001</a:t>
            </a:r>
            <a:endParaRPr lang="en-US" dirty="0" smtClean="0">
              <a:hlinkClick r:id="rId3"/>
            </a:endParaRPr>
          </a:p>
          <a:p>
            <a:endParaRPr lang="en-US" dirty="0" smtClean="0">
              <a:hlinkClick r:id="rId3"/>
            </a:endParaRPr>
          </a:p>
          <a:p>
            <a:r>
              <a:rPr lang="en-US" sz="1200" b="0" i="0" kern="1200" dirty="0" smtClean="0">
                <a:solidFill>
                  <a:schemeClr val="tx1"/>
                </a:solidFill>
                <a:effectLst/>
                <a:latin typeface="+mn-lt"/>
                <a:ea typeface="+mn-ea"/>
                <a:cs typeface="+mn-cs"/>
              </a:rPr>
              <a:t>Wider, J. (2023). Industry Experts Agree: Invest in EVS: 2023 Environmental Services Resource Guide. </a:t>
            </a:r>
            <a:r>
              <a:rPr lang="en-US" sz="1200" b="0" i="1" kern="1200" dirty="0" smtClean="0">
                <a:solidFill>
                  <a:schemeClr val="tx1"/>
                </a:solidFill>
                <a:effectLst/>
                <a:latin typeface="+mn-lt"/>
                <a:ea typeface="+mn-ea"/>
                <a:cs typeface="+mn-cs"/>
              </a:rPr>
              <a:t>Healthcare Purchasing News</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47</a:t>
            </a:r>
            <a:r>
              <a:rPr lang="en-US" sz="1200" b="0" i="0" kern="1200" dirty="0" smtClean="0">
                <a:solidFill>
                  <a:schemeClr val="tx1"/>
                </a:solidFill>
                <a:effectLst/>
                <a:latin typeface="+mn-lt"/>
                <a:ea typeface="+mn-ea"/>
                <a:cs typeface="+mn-cs"/>
              </a:rPr>
              <a:t>(7), 20–22.</a:t>
            </a:r>
          </a:p>
          <a:p>
            <a:endParaRPr lang="en-US" dirty="0" smtClean="0">
              <a:hlinkClick r:id="rId3"/>
            </a:endParaRPr>
          </a:p>
          <a:p>
            <a:r>
              <a:rPr lang="en-US" dirty="0" smtClean="0">
                <a:hlinkClick r:id="rId3"/>
              </a:rPr>
              <a:t>Factors associated with environmental service worker cleaning practices in health care settings: A systematic review of the literature (clinicalkey.com)</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40</a:t>
            </a:fld>
            <a:endParaRPr lang="en-US" dirty="0"/>
          </a:p>
        </p:txBody>
      </p:sp>
    </p:spTree>
    <p:extLst>
      <p:ext uri="{BB962C8B-B14F-4D97-AF65-F5344CB8AC3E}">
        <p14:creationId xmlns:p14="http://schemas.microsoft.com/office/powerpoint/2010/main" val="13388068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41</a:t>
            </a:fld>
            <a:endParaRPr lang="en-US" dirty="0"/>
          </a:p>
        </p:txBody>
      </p:sp>
    </p:spTree>
    <p:extLst>
      <p:ext uri="{BB962C8B-B14F-4D97-AF65-F5344CB8AC3E}">
        <p14:creationId xmlns:p14="http://schemas.microsoft.com/office/powerpoint/2010/main" val="21010026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D8C257-40C3-49F5-9722-727DDA3B48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266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Reservoirs--Where can</a:t>
            </a:r>
            <a:r>
              <a:rPr lang="en-US" baseline="0" dirty="0" smtClean="0"/>
              <a:t> pathogens live? They live everywhere! Water, wet surfaces, dry surfaces like your body, air, high touch surfaces (door handles, bed rails, call lights, counters), dirt and dust in the air (which become a big problem when construction is being performed), devices (indwelling can lead to pathogens entering the body). All of these reservoirs are concerning and could lead to a person getting an infection. </a:t>
            </a:r>
          </a:p>
          <a:p>
            <a:endParaRPr lang="en-US" baseline="0" dirty="0" smtClean="0"/>
          </a:p>
          <a:p>
            <a:endParaRPr lang="en-US" baseline="0" dirty="0" smtClean="0"/>
          </a:p>
          <a:p>
            <a:r>
              <a:rPr lang="en-US" baseline="0" dirty="0" smtClean="0"/>
              <a:t>Centers for Disease Control and Prevention (CDC). (March 11, 2022). </a:t>
            </a:r>
            <a:r>
              <a:rPr lang="en-US" i="1" baseline="0" dirty="0" smtClean="0"/>
              <a:t>Germs Live in the Environment</a:t>
            </a:r>
            <a:r>
              <a:rPr lang="en-US" baseline="0" dirty="0" smtClean="0"/>
              <a:t>. Project Firstline. </a:t>
            </a:r>
            <a:r>
              <a:rPr lang="en-US" dirty="0" smtClean="0">
                <a:hlinkClick r:id="rId3"/>
              </a:rPr>
              <a:t>Germs Live in the Environment | Project Firstline | Infection Control | CDC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5</a:t>
            </a:fld>
            <a:endParaRPr lang="en-US" dirty="0"/>
          </a:p>
        </p:txBody>
      </p:sp>
    </p:spTree>
    <p:extLst>
      <p:ext uri="{BB962C8B-B14F-4D97-AF65-F5344CB8AC3E}">
        <p14:creationId xmlns:p14="http://schemas.microsoft.com/office/powerpoint/2010/main" val="1788103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What</a:t>
            </a:r>
            <a:r>
              <a:rPr lang="en-US" sz="1200" b="0" i="0" kern="1200" baseline="0" dirty="0" smtClean="0">
                <a:solidFill>
                  <a:schemeClr val="tx1"/>
                </a:solidFill>
                <a:effectLst/>
                <a:latin typeface="+mn-lt"/>
                <a:ea typeface="+mn-ea"/>
                <a:cs typeface="+mn-cs"/>
              </a:rPr>
              <a:t> does the path to the host look like? It could involve the help of a fomite. A fomite is an inanimate object that harbors colonized bacteria. That bacteria can then move through a pathway finding an opening to a host. A good example of this might be the patient’s call light. If not cleaned and disinfected, there might be colonized bacteria living on the call light (the fomite), and the patient uses the call light. That bacteria then moves to the patient’s hands effectively contaminating them. At that point, the pathogens could find an opening via an indwelling device, mucous membranes, or even a surgical wound. </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Other</a:t>
            </a:r>
            <a:r>
              <a:rPr lang="en-US" sz="1200" b="0" i="0" kern="1200" baseline="0" dirty="0" smtClean="0">
                <a:solidFill>
                  <a:schemeClr val="tx1"/>
                </a:solidFill>
                <a:effectLst/>
                <a:latin typeface="+mn-lt"/>
                <a:ea typeface="+mn-ea"/>
                <a:cs typeface="+mn-cs"/>
              </a:rPr>
              <a:t> items to highlight are those </a:t>
            </a:r>
            <a:r>
              <a:rPr lang="en-US" sz="1200" b="0" i="0" kern="1200" dirty="0" smtClean="0">
                <a:solidFill>
                  <a:schemeClr val="tx1"/>
                </a:solidFill>
                <a:effectLst/>
                <a:latin typeface="+mn-lt"/>
                <a:ea typeface="+mn-ea"/>
                <a:cs typeface="+mn-cs"/>
              </a:rPr>
              <a:t>that move</a:t>
            </a:r>
            <a:r>
              <a:rPr lang="en-US" sz="1200" b="0" i="0" kern="1200" baseline="0" dirty="0" smtClean="0">
                <a:solidFill>
                  <a:schemeClr val="tx1"/>
                </a:solidFill>
                <a:effectLst/>
                <a:latin typeface="+mn-lt"/>
                <a:ea typeface="+mn-ea"/>
                <a:cs typeface="+mn-cs"/>
              </a:rPr>
              <a:t> from room to room. These might be blood pressure cuffs, pulse oximeters, </a:t>
            </a:r>
            <a:r>
              <a:rPr lang="en-US" sz="1200" b="0" i="0" kern="1200" baseline="0" dirty="0" err="1" smtClean="0">
                <a:solidFill>
                  <a:schemeClr val="tx1"/>
                </a:solidFill>
                <a:effectLst/>
                <a:latin typeface="+mn-lt"/>
                <a:ea typeface="+mn-ea"/>
                <a:cs typeface="+mn-cs"/>
              </a:rPr>
              <a:t>dopplers</a:t>
            </a:r>
            <a:r>
              <a:rPr lang="en-US" sz="1200" b="0" i="0" kern="1200" baseline="0" dirty="0" smtClean="0">
                <a:solidFill>
                  <a:schemeClr val="tx1"/>
                </a:solidFill>
                <a:effectLst/>
                <a:latin typeface="+mn-lt"/>
                <a:ea typeface="+mn-ea"/>
                <a:cs typeface="+mn-cs"/>
              </a:rPr>
              <a:t>. Who is cleaning these items? Cleaning and disinfection is everyone’s responsibility. If you had your team use dots of various colors to show which items each of them think they are responsible for cleaning, would the dots be evenly distributed?</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Stephens, B., </a:t>
            </a:r>
            <a:r>
              <a:rPr lang="en-US" sz="1200" b="0" i="0" kern="1200" dirty="0" err="1" smtClean="0">
                <a:solidFill>
                  <a:schemeClr val="tx1"/>
                </a:solidFill>
                <a:effectLst/>
                <a:latin typeface="+mn-lt"/>
                <a:ea typeface="+mn-ea"/>
                <a:cs typeface="+mn-cs"/>
              </a:rPr>
              <a:t>Azimi</a:t>
            </a:r>
            <a:r>
              <a:rPr lang="en-US" sz="1200" b="0" i="0" kern="1200" dirty="0" smtClean="0">
                <a:solidFill>
                  <a:schemeClr val="tx1"/>
                </a:solidFill>
                <a:effectLst/>
                <a:latin typeface="+mn-lt"/>
                <a:ea typeface="+mn-ea"/>
                <a:cs typeface="+mn-cs"/>
              </a:rPr>
              <a:t>, P., Thoemmes, M. S., </a:t>
            </a:r>
            <a:r>
              <a:rPr lang="en-US" sz="1200" b="0" i="0" kern="1200" dirty="0" err="1" smtClean="0">
                <a:solidFill>
                  <a:schemeClr val="tx1"/>
                </a:solidFill>
                <a:effectLst/>
                <a:latin typeface="+mn-lt"/>
                <a:ea typeface="+mn-ea"/>
                <a:cs typeface="+mn-cs"/>
              </a:rPr>
              <a:t>Heidarinejad</a:t>
            </a:r>
            <a:r>
              <a:rPr lang="en-US" sz="1200" b="0" i="0" kern="1200" dirty="0" smtClean="0">
                <a:solidFill>
                  <a:schemeClr val="tx1"/>
                </a:solidFill>
                <a:effectLst/>
                <a:latin typeface="+mn-lt"/>
                <a:ea typeface="+mn-ea"/>
                <a:cs typeface="+mn-cs"/>
              </a:rPr>
              <a:t>, M., Allen, J. G., &amp; Gilbert, J. A. (2019). Microbial Exchange via Fomites and Implications for Human Health. </a:t>
            </a:r>
            <a:r>
              <a:rPr lang="en-US" sz="1200" b="0" i="1" kern="1200" dirty="0" smtClean="0">
                <a:solidFill>
                  <a:schemeClr val="tx1"/>
                </a:solidFill>
                <a:effectLst/>
                <a:latin typeface="+mn-lt"/>
                <a:ea typeface="+mn-ea"/>
                <a:cs typeface="+mn-cs"/>
              </a:rPr>
              <a:t>Current pollution reports</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5</a:t>
            </a:r>
            <a:r>
              <a:rPr lang="en-US" sz="1200" b="0" i="0" kern="1200" dirty="0" smtClean="0">
                <a:solidFill>
                  <a:schemeClr val="tx1"/>
                </a:solidFill>
                <a:effectLst/>
                <a:latin typeface="+mn-lt"/>
                <a:ea typeface="+mn-ea"/>
                <a:cs typeface="+mn-cs"/>
              </a:rPr>
              <a:t>(4), 198–213. </a:t>
            </a:r>
          </a:p>
          <a:p>
            <a:r>
              <a:rPr lang="en-US" sz="1200" b="0" i="0" kern="1200" dirty="0" smtClean="0">
                <a:solidFill>
                  <a:schemeClr val="tx1"/>
                </a:solidFill>
                <a:effectLst/>
                <a:latin typeface="+mn-lt"/>
                <a:ea typeface="+mn-ea"/>
                <a:cs typeface="+mn-cs"/>
              </a:rPr>
              <a:t>https://doi.org/10.1007/s40726-019-00123-6</a:t>
            </a:r>
            <a:r>
              <a:rPr lang="en-US" sz="1200" b="0" i="0" kern="1200" baseline="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6</a:t>
            </a:fld>
            <a:endParaRPr lang="en-US" dirty="0"/>
          </a:p>
        </p:txBody>
      </p:sp>
    </p:spTree>
    <p:extLst>
      <p:ext uri="{BB962C8B-B14F-4D97-AF65-F5344CB8AC3E}">
        <p14:creationId xmlns:p14="http://schemas.microsoft.com/office/powerpoint/2010/main" val="1085628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Transmission occurs</a:t>
            </a:r>
            <a:r>
              <a:rPr lang="en-US" baseline="0" dirty="0" smtClean="0"/>
              <a:t> via contact, sprays, splashes, inhalation, or sharps injuries. You can see from this graph that there are many pathways for pathogens to reach a susceptible patient. Direct patient contact, contaminated healthcare workers hands, fomites or contaminated equipment, and/or contaminated air. These pathogens can cause hospital acquired infections or HAIs. You will also notice that this is a pathwa</a:t>
            </a:r>
            <a:r>
              <a:rPr lang="en-US" baseline="0" dirty="0" smtClean="0">
                <a:hlinkClick r:id="rId3"/>
              </a:rPr>
              <a:t>y</a:t>
            </a:r>
            <a:r>
              <a:rPr lang="en-US" baseline="0" dirty="0" smtClean="0"/>
              <a:t> that continues. How might we prevent those pathogens from getting to the susceptible patient? Finding a way to break the pathway before the pathogen makes it to </a:t>
            </a:r>
            <a:r>
              <a:rPr lang="en-US" baseline="0" dirty="0" smtClean="0">
                <a:hlinkClick r:id="rId3"/>
              </a:rPr>
              <a:t>th</a:t>
            </a:r>
            <a:r>
              <a:rPr lang="en-US" baseline="0" dirty="0" smtClean="0"/>
              <a:t>e patient will prev</a:t>
            </a:r>
            <a:r>
              <a:rPr lang="en-US" baseline="0" dirty="0" smtClean="0">
                <a:hlinkClick r:id="rId3"/>
              </a:rPr>
              <a:t>en</a:t>
            </a:r>
            <a:r>
              <a:rPr lang="en-US" baseline="0" dirty="0" smtClean="0"/>
              <a:t>t an infection. Cleaning and disinfection can and will do that. </a:t>
            </a:r>
            <a:endParaRPr lang="en-US" dirty="0" smtClean="0">
              <a:hlinkClick r:id="rId3"/>
            </a:endParaRPr>
          </a:p>
          <a:p>
            <a:endParaRPr lang="en-US" dirty="0" smtClean="0">
              <a:hlinkClick r:id="rId3"/>
            </a:endParaRPr>
          </a:p>
          <a:p>
            <a:endParaRPr lang="en-US" dirty="0" smtClean="0">
              <a:hlinkClick r:id="rId3"/>
            </a:endParaRPr>
          </a:p>
          <a:p>
            <a:r>
              <a:rPr lang="en-US" sz="1200" b="0" i="0" kern="1200" dirty="0" err="1" smtClean="0">
                <a:solidFill>
                  <a:schemeClr val="tx1"/>
                </a:solidFill>
                <a:effectLst/>
                <a:latin typeface="+mn-lt"/>
                <a:ea typeface="+mn-ea"/>
                <a:cs typeface="+mn-cs"/>
              </a:rPr>
              <a:t>Artasensi</a:t>
            </a:r>
            <a:r>
              <a:rPr lang="en-US" sz="1200" b="0" i="0" kern="1200" dirty="0" smtClean="0">
                <a:solidFill>
                  <a:schemeClr val="tx1"/>
                </a:solidFill>
                <a:effectLst/>
                <a:latin typeface="+mn-lt"/>
                <a:ea typeface="+mn-ea"/>
                <a:cs typeface="+mn-cs"/>
              </a:rPr>
              <a:t>, A., </a:t>
            </a:r>
            <a:r>
              <a:rPr lang="en-US" sz="1200" b="0" i="0" kern="1200" dirty="0" err="1" smtClean="0">
                <a:solidFill>
                  <a:schemeClr val="tx1"/>
                </a:solidFill>
                <a:effectLst/>
                <a:latin typeface="+mn-lt"/>
                <a:ea typeface="+mn-ea"/>
                <a:cs typeface="+mn-cs"/>
              </a:rPr>
              <a:t>Mazzotta</a:t>
            </a:r>
            <a:r>
              <a:rPr lang="en-US" sz="1200" b="0" i="0" kern="1200" dirty="0" smtClean="0">
                <a:solidFill>
                  <a:schemeClr val="tx1"/>
                </a:solidFill>
                <a:effectLst/>
                <a:latin typeface="+mn-lt"/>
                <a:ea typeface="+mn-ea"/>
                <a:cs typeface="+mn-cs"/>
              </a:rPr>
              <a:t>, S., &amp; </a:t>
            </a:r>
            <a:r>
              <a:rPr lang="en-US" sz="1200" b="0" i="0" kern="1200" dirty="0" err="1" smtClean="0">
                <a:solidFill>
                  <a:schemeClr val="tx1"/>
                </a:solidFill>
                <a:effectLst/>
                <a:latin typeface="+mn-lt"/>
                <a:ea typeface="+mn-ea"/>
                <a:cs typeface="+mn-cs"/>
              </a:rPr>
              <a:t>Fumagalli</a:t>
            </a:r>
            <a:r>
              <a:rPr lang="en-US" sz="1200" b="0" i="0" kern="1200" dirty="0" smtClean="0">
                <a:solidFill>
                  <a:schemeClr val="tx1"/>
                </a:solidFill>
                <a:effectLst/>
                <a:latin typeface="+mn-lt"/>
                <a:ea typeface="+mn-ea"/>
                <a:cs typeface="+mn-cs"/>
              </a:rPr>
              <a:t>, L. (2021). Back to Basics: Choosing the Appropriate Surface Disinfectant. </a:t>
            </a:r>
            <a:r>
              <a:rPr lang="en-US" sz="1200" b="0" i="1" kern="1200" dirty="0" smtClean="0">
                <a:solidFill>
                  <a:schemeClr val="tx1"/>
                </a:solidFill>
                <a:effectLst/>
                <a:latin typeface="+mn-lt"/>
                <a:ea typeface="+mn-ea"/>
                <a:cs typeface="+mn-cs"/>
              </a:rPr>
              <a:t>Antibiotics (Basel, Switzerland)</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10</a:t>
            </a:r>
            <a:r>
              <a:rPr lang="en-US" sz="1200" b="0" i="0" kern="1200" dirty="0" smtClean="0">
                <a:solidFill>
                  <a:schemeClr val="tx1"/>
                </a:solidFill>
                <a:effectLst/>
                <a:latin typeface="+mn-lt"/>
                <a:ea typeface="+mn-ea"/>
                <a:cs typeface="+mn-cs"/>
              </a:rPr>
              <a:t>(6), 613. https://doi.org/10.3390/antibiotics10060613 </a:t>
            </a:r>
            <a:endParaRPr lang="en-US" dirty="0" smtClean="0">
              <a:hlinkClick r:id="rId3"/>
            </a:endParaRPr>
          </a:p>
          <a:p>
            <a:r>
              <a:rPr lang="en-US" dirty="0" smtClean="0">
                <a:hlinkClick r:id="rId3"/>
              </a:rPr>
              <a:t>Back to Basics: Choosing the Appropriate Surface Disinfectant - PMC (nih.gov)</a:t>
            </a:r>
            <a:endParaRPr lang="en-US" dirty="0" smtClean="0"/>
          </a:p>
          <a:p>
            <a:endParaRPr lang="en-US" dirty="0" smtClean="0"/>
          </a:p>
          <a:p>
            <a:r>
              <a:rPr lang="en-US" dirty="0" smtClean="0"/>
              <a:t>Centers for Disease Control and Prevention</a:t>
            </a:r>
            <a:r>
              <a:rPr lang="en-US" baseline="0" dirty="0" smtClean="0"/>
              <a:t> (CDC). (March 24, 2022). </a:t>
            </a:r>
            <a:r>
              <a:rPr lang="en-US" i="1" baseline="0" dirty="0" smtClean="0"/>
              <a:t>Recognize Infection Risks in Health Care</a:t>
            </a:r>
            <a:r>
              <a:rPr lang="en-US" baseline="0" dirty="0" smtClean="0"/>
              <a:t>. Project Firstline. </a:t>
            </a:r>
            <a:r>
              <a:rPr lang="en-US" dirty="0" smtClean="0">
                <a:hlinkClick r:id="rId4"/>
              </a:rPr>
              <a:t>Recognize Infection Control Risks in Health Care | Project Firstline | CDC</a:t>
            </a:r>
            <a:endParaRPr lang="en-US" baseline="0" dirty="0" smtClean="0"/>
          </a:p>
        </p:txBody>
      </p:sp>
      <p:sp>
        <p:nvSpPr>
          <p:cNvPr id="4" name="Slide Number Placeholder 3"/>
          <p:cNvSpPr>
            <a:spLocks noGrp="1"/>
          </p:cNvSpPr>
          <p:nvPr>
            <p:ph type="sldNum" sz="quarter" idx="10"/>
          </p:nvPr>
        </p:nvSpPr>
        <p:spPr/>
        <p:txBody>
          <a:bodyPr/>
          <a:lstStyle/>
          <a:p>
            <a:fld id="{CBD8C257-40C3-49F5-9722-727DDA3B4812}" type="slidenum">
              <a:rPr lang="en-US" smtClean="0"/>
              <a:t>7</a:t>
            </a:fld>
            <a:endParaRPr lang="en-US" dirty="0"/>
          </a:p>
        </p:txBody>
      </p:sp>
    </p:spTree>
    <p:extLst>
      <p:ext uri="{BB962C8B-B14F-4D97-AF65-F5344CB8AC3E}">
        <p14:creationId xmlns:p14="http://schemas.microsoft.com/office/powerpoint/2010/main" val="3611772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the CDC,</a:t>
            </a:r>
            <a:r>
              <a:rPr lang="en-US" baseline="0" dirty="0" smtClean="0"/>
              <a:t> these are the top 15 pathogen responsible for HAIs from 2018 to 2021 which were reported to the NHSN. It might be helpful to review your facility’s disinfectants and compare them to this list of pathogens. By targeting these specific pathogens with disinfectants, the pathways to the susceptible patients can be disrupted and prevent future HAIs. </a:t>
            </a:r>
            <a:endParaRPr lang="en-US" dirty="0" smtClean="0"/>
          </a:p>
          <a:p>
            <a:endParaRPr lang="en-US" dirty="0" smtClean="0"/>
          </a:p>
          <a:p>
            <a:endParaRPr lang="en-US" dirty="0" smtClean="0"/>
          </a:p>
          <a:p>
            <a:r>
              <a:rPr lang="en-US" dirty="0" smtClean="0"/>
              <a:t>The Top 15 HAI Pathogens Reported to NHSN, Adults, 2018 – 2021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Centers for Disease</a:t>
            </a:r>
            <a:r>
              <a:rPr lang="en-US" baseline="0" dirty="0" smtClean="0"/>
              <a:t> Control and Prevention (CDC). (July 28, 2023). </a:t>
            </a:r>
            <a:r>
              <a:rPr lang="en-US" sz="1200" b="0" i="0" kern="1200" dirty="0" smtClean="0">
                <a:solidFill>
                  <a:schemeClr val="tx1"/>
                </a:solidFill>
                <a:effectLst/>
                <a:latin typeface="+mn-lt"/>
                <a:ea typeface="+mn-ea"/>
                <a:cs typeface="+mn-cs"/>
              </a:rPr>
              <a:t>HAI Pathogens and Antimicrobial Resistance Report, 2018-2021. </a:t>
            </a:r>
            <a:r>
              <a:rPr lang="en-US" dirty="0" smtClean="0">
                <a:hlinkClick r:id="rId3"/>
              </a:rPr>
              <a:t>HAI Pathogens and Antimicrobial Resistance Report, 2018-2021 | NHSN | CDC</a:t>
            </a:r>
            <a:endParaRPr lang="en-US" sz="1200" b="0" i="0" kern="1200" dirty="0" smtClean="0">
              <a:solidFill>
                <a:schemeClr val="tx1"/>
              </a:solidFill>
              <a:effectLst/>
              <a:latin typeface="+mn-lt"/>
              <a:ea typeface="+mn-ea"/>
              <a:cs typeface="+mn-cs"/>
            </a:endParaRPr>
          </a:p>
          <a:p>
            <a:endParaRPr lang="en-US" dirty="0" smtClean="0"/>
          </a:p>
          <a:p>
            <a:endParaRPr lang="en-US" dirty="0" smtClean="0">
              <a:hlinkClick r:id="rId3"/>
            </a:endParaRPr>
          </a:p>
          <a:p>
            <a:endParaRPr lang="en-US" dirty="0" smtClean="0">
              <a:hlinkClick r:id="rId3"/>
            </a:endParaRPr>
          </a:p>
          <a:p>
            <a:r>
              <a:rPr lang="en-US" dirty="0" smtClean="0">
                <a:hlinkClick r:id="rId3"/>
              </a:rPr>
              <a:t>HAI Pathogens and Antimicrobial Resistance Report, 2018-2021 | NHSN | CDC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8</a:t>
            </a:fld>
            <a:endParaRPr lang="en-US" dirty="0"/>
          </a:p>
        </p:txBody>
      </p:sp>
    </p:spTree>
    <p:extLst>
      <p:ext uri="{BB962C8B-B14F-4D97-AF65-F5344CB8AC3E}">
        <p14:creationId xmlns:p14="http://schemas.microsoft.com/office/powerpoint/2010/main" val="2956682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Highlight rows</a:t>
            </a:r>
            <a:r>
              <a:rPr lang="en-US" baseline="0" dirty="0" smtClean="0">
                <a:hlinkClick r:id="rId3"/>
              </a:rPr>
              <a:t> of disinfectant </a:t>
            </a:r>
            <a:endParaRPr lang="en-US" dirty="0" smtClean="0">
              <a:hlinkClick r:id="rId3"/>
            </a:endParaRPr>
          </a:p>
          <a:p>
            <a:r>
              <a:rPr lang="en-US" dirty="0" smtClean="0"/>
              <a:t>Antimicrobial Resistance Threats-additionally</a:t>
            </a:r>
            <a:r>
              <a:rPr lang="en-US" baseline="0" dirty="0" smtClean="0"/>
              <a:t> the threats posed from antibiotic resistant pathogens were also reported to the NHSN during the same time period. Of the pathogens likely to cause HAIs, these were the ones tested and found to be resistant to selected antimicrobials making them serious or urgent threats in the world of healthcare. This underscores the importance of having disinfectants that are efficacious to these pathogens, but also clear policies, procedures and monitoring efforts in place to effectively kill these pathogens and prevent HAIs. Additionally it might be beneficial to study your local </a:t>
            </a:r>
            <a:r>
              <a:rPr lang="en-US" baseline="0" dirty="0" err="1" smtClean="0"/>
              <a:t>antibiogram</a:t>
            </a:r>
            <a:r>
              <a:rPr lang="en-US" baseline="0" dirty="0" smtClean="0"/>
              <a:t> to see what resistant bacteria your </a:t>
            </a:r>
            <a:r>
              <a:rPr lang="en-US" baseline="0" dirty="0" err="1" smtClean="0"/>
              <a:t>facilitiy</a:t>
            </a:r>
            <a:r>
              <a:rPr lang="en-US" baseline="0" dirty="0" smtClean="0"/>
              <a:t> faces locally. Again comparing this to the kill claim of your disinfectants might could decrease the risk of infections caused by these pathogens. </a:t>
            </a:r>
          </a:p>
          <a:p>
            <a:endParaRPr lang="en-US" baseline="0" dirty="0" smtClean="0"/>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Centers for Disease</a:t>
            </a:r>
            <a:r>
              <a:rPr lang="en-US" baseline="0" dirty="0" smtClean="0"/>
              <a:t> Control and Prevention (CDC). (July 28, 2023). </a:t>
            </a:r>
            <a:r>
              <a:rPr lang="en-US" sz="1200" b="0" i="0" kern="1200" dirty="0" smtClean="0">
                <a:solidFill>
                  <a:schemeClr val="tx1"/>
                </a:solidFill>
                <a:effectLst/>
                <a:latin typeface="+mn-lt"/>
                <a:ea typeface="+mn-ea"/>
                <a:cs typeface="+mn-cs"/>
              </a:rPr>
              <a:t>HAI Pathogens and Antimicrobial Resistance Report, 2018-2021. </a:t>
            </a:r>
            <a:r>
              <a:rPr lang="en-US" dirty="0" smtClean="0">
                <a:hlinkClick r:id="rId4"/>
              </a:rPr>
              <a:t>HAI Pathogens and Antimicrobial Resistance Report, 2018-2021 | NHSN | CDC</a:t>
            </a:r>
            <a:endParaRPr lang="en-US" sz="1200" b="0" i="0" kern="1200" dirty="0" smtClean="0">
              <a:solidFill>
                <a:schemeClr val="tx1"/>
              </a:solidFill>
              <a:effectLst/>
              <a:latin typeface="+mn-lt"/>
              <a:ea typeface="+mn-ea"/>
              <a:cs typeface="+mn-cs"/>
            </a:endParaRPr>
          </a:p>
          <a:p>
            <a:endParaRPr lang="en-US" dirty="0" smtClean="0">
              <a:hlinkClick r:id="rId3"/>
            </a:endParaRPr>
          </a:p>
          <a:p>
            <a:endParaRPr lang="en-US" dirty="0" smtClean="0">
              <a:hlinkClick r:id="rId3"/>
            </a:endParaRPr>
          </a:p>
          <a:p>
            <a:r>
              <a:rPr lang="en-US" dirty="0" smtClean="0">
                <a:hlinkClick r:id="rId3"/>
              </a:rPr>
              <a:t>HAI Pathogens and Antimicrobial Resistance Report, 2018-2021 | NHSN | CDC</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9</a:t>
            </a:fld>
            <a:endParaRPr lang="en-US" dirty="0"/>
          </a:p>
        </p:txBody>
      </p:sp>
    </p:spTree>
    <p:extLst>
      <p:ext uri="{BB962C8B-B14F-4D97-AF65-F5344CB8AC3E}">
        <p14:creationId xmlns:p14="http://schemas.microsoft.com/office/powerpoint/2010/main" val="15843684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29178"/>
            <a:ext cx="11552153" cy="5334001"/>
          </a:xfrm>
          <a:prstGeom prst="rect">
            <a:avLst/>
          </a:prstGeom>
          <a:solidFill>
            <a:srgbClr val="2950A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
        <p:nvSpPr>
          <p:cNvPr id="9" name="Rectangle 8"/>
          <p:cNvSpPr/>
          <p:nvPr userDrawn="1"/>
        </p:nvSpPr>
        <p:spPr>
          <a:xfrm>
            <a:off x="9101137" y="-32822"/>
            <a:ext cx="3090863" cy="6858000"/>
          </a:xfrm>
          <a:prstGeom prst="rect">
            <a:avLst/>
          </a:prstGeom>
          <a:solidFill>
            <a:srgbClr val="EE1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0583"/>
          <a:stretch/>
        </p:blipFill>
        <p:spPr>
          <a:xfrm>
            <a:off x="9548440" y="387775"/>
            <a:ext cx="2171389" cy="2236700"/>
          </a:xfrm>
          <a:prstGeom prst="rect">
            <a:avLst/>
          </a:prstGeom>
        </p:spPr>
      </p:pic>
      <p:sp>
        <p:nvSpPr>
          <p:cNvPr id="13" name="TextBox 12"/>
          <p:cNvSpPr txBox="1"/>
          <p:nvPr userDrawn="1"/>
        </p:nvSpPr>
        <p:spPr>
          <a:xfrm>
            <a:off x="9294105" y="2926080"/>
            <a:ext cx="2678969" cy="1815882"/>
          </a:xfrm>
          <a:prstGeom prst="rect">
            <a:avLst/>
          </a:prstGeom>
          <a:noFill/>
        </p:spPr>
        <p:txBody>
          <a:bodyPr wrap="square" rtlCol="0">
            <a:spAutoFit/>
          </a:bodyPr>
          <a:lstStyle/>
          <a:p>
            <a:pPr algn="ctr"/>
            <a:r>
              <a:rPr lang="en-US" sz="2400" dirty="0" smtClean="0">
                <a:solidFill>
                  <a:schemeClr val="bg1"/>
                </a:solidFill>
              </a:rPr>
              <a:t>Kentucky Infection</a:t>
            </a:r>
            <a:r>
              <a:rPr lang="en-US" sz="2400" baseline="0" dirty="0" smtClean="0">
                <a:solidFill>
                  <a:schemeClr val="bg1"/>
                </a:solidFill>
              </a:rPr>
              <a:t> Prevention Training Center</a:t>
            </a:r>
          </a:p>
          <a:p>
            <a:pPr algn="ctr"/>
            <a:endParaRPr lang="en-US" sz="2400" baseline="0" dirty="0" smtClean="0">
              <a:solidFill>
                <a:schemeClr val="bg1"/>
              </a:solidFill>
            </a:endParaRPr>
          </a:p>
          <a:p>
            <a:pPr algn="ctr"/>
            <a:r>
              <a:rPr lang="en-US" sz="1600" b="1" baseline="0" dirty="0" smtClean="0">
                <a:solidFill>
                  <a:schemeClr val="bg1"/>
                </a:solidFill>
              </a:rPr>
              <a:t>KentuckyIPTraining.org</a:t>
            </a:r>
            <a:endParaRPr lang="en-US" sz="1600" b="1" dirty="0">
              <a:solidFill>
                <a:schemeClr val="bg1"/>
              </a:solidFill>
            </a:endParaRPr>
          </a:p>
        </p:txBody>
      </p:sp>
    </p:spTree>
    <p:extLst>
      <p:ext uri="{BB962C8B-B14F-4D97-AF65-F5344CB8AC3E}">
        <p14:creationId xmlns:p14="http://schemas.microsoft.com/office/powerpoint/2010/main" val="328011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789246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1967204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6" name="Text Placeholder 2"/>
          <p:cNvSpPr>
            <a:spLocks noGrp="1"/>
          </p:cNvSpPr>
          <p:nvPr>
            <p:ph idx="1"/>
          </p:nvPr>
        </p:nvSpPr>
        <p:spPr>
          <a:xfrm>
            <a:off x="844368" y="2222246"/>
            <a:ext cx="10502900" cy="3393948"/>
          </a:xfrm>
          <a:prstGeom prst="rect">
            <a:avLst/>
          </a:prstGeom>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299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6" name="Text Placeholder 2"/>
          <p:cNvSpPr>
            <a:spLocks noGrp="1"/>
          </p:cNvSpPr>
          <p:nvPr>
            <p:ph idx="1"/>
          </p:nvPr>
        </p:nvSpPr>
        <p:spPr>
          <a:xfrm>
            <a:off x="844368" y="2222246"/>
            <a:ext cx="10502900" cy="3393948"/>
          </a:xfrm>
          <a:prstGeom prst="rect">
            <a:avLst/>
          </a:prstGeom>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34594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7357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897325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1122318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84233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1462416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287083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245161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842494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1736773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rgbClr val="2950A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60836"/>
            <a:ext cx="384048" cy="5329067"/>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08/01/2024</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cxnSp>
        <p:nvCxnSpPr>
          <p:cNvPr id="10" name="Straight Connector 9"/>
          <p:cNvCxnSpPr/>
          <p:nvPr userDrawn="1"/>
        </p:nvCxnSpPr>
        <p:spPr>
          <a:xfrm>
            <a:off x="10846340" y="6146631"/>
            <a:ext cx="0" cy="605547"/>
          </a:xfrm>
          <a:prstGeom prst="line">
            <a:avLst/>
          </a:prstGeom>
          <a:ln w="28575">
            <a:solidFill>
              <a:srgbClr val="11277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6565979" y="6356350"/>
            <a:ext cx="4756826" cy="276999"/>
          </a:xfrm>
          <a:prstGeom prst="rect">
            <a:avLst/>
          </a:prstGeom>
          <a:noFill/>
        </p:spPr>
        <p:txBody>
          <a:bodyPr wrap="square" rtlCol="0">
            <a:spAutoFit/>
          </a:bodyPr>
          <a:lstStyle/>
          <a:p>
            <a:pPr algn="ctr"/>
            <a:r>
              <a:rPr lang="en-US" sz="1200" b="1" dirty="0" smtClean="0">
                <a:solidFill>
                  <a:schemeClr val="tx1"/>
                </a:solidFill>
                <a:latin typeface="Garamond" panose="02020404030301010803" pitchFamily="18" charset="0"/>
                <a:cs typeface="Arial" panose="020B0604020202020204" pitchFamily="34" charset="0"/>
              </a:rPr>
              <a:t>Kentucky</a:t>
            </a:r>
            <a:r>
              <a:rPr lang="en-US" sz="1200" b="1" baseline="0" dirty="0" smtClean="0">
                <a:solidFill>
                  <a:schemeClr val="tx1"/>
                </a:solidFill>
                <a:latin typeface="Garamond" panose="02020404030301010803" pitchFamily="18" charset="0"/>
                <a:cs typeface="Arial" panose="020B0604020202020204" pitchFamily="34" charset="0"/>
              </a:rPr>
              <a:t> Infection Prevention Training Center</a:t>
            </a:r>
            <a:endParaRPr lang="en-US" sz="1200" b="1" dirty="0">
              <a:solidFill>
                <a:schemeClr val="tx1"/>
              </a:solidFill>
              <a:latin typeface="Garamond" panose="02020404030301010803" pitchFamily="18" charset="0"/>
              <a:cs typeface="Arial" panose="020B0604020202020204" pitchFamily="34" charset="0"/>
            </a:endParaRPr>
          </a:p>
        </p:txBody>
      </p:sp>
      <p:pic>
        <p:nvPicPr>
          <p:cNvPr id="8" name="Picture 7"/>
          <p:cNvPicPr>
            <a:picLocks noChangeAspect="1"/>
          </p:cNvPicPr>
          <p:nvPr userDrawn="1"/>
        </p:nvPicPr>
        <p:blipFill rotWithShape="1">
          <a:blip r:embed="rId13" cstate="print">
            <a:extLst>
              <a:ext uri="{28A0092B-C50C-407E-A947-70E740481C1C}">
                <a14:useLocalDpi xmlns:a14="http://schemas.microsoft.com/office/drawing/2010/main" val="0"/>
              </a:ext>
            </a:extLst>
          </a:blip>
          <a:srcRect r="60583"/>
          <a:stretch/>
        </p:blipFill>
        <p:spPr>
          <a:xfrm>
            <a:off x="10458818" y="5566221"/>
            <a:ext cx="1151327" cy="1185957"/>
          </a:xfrm>
          <a:prstGeom prst="rect">
            <a:avLst/>
          </a:prstGeom>
        </p:spPr>
      </p:pic>
    </p:spTree>
    <p:extLst>
      <p:ext uri="{BB962C8B-B14F-4D97-AF65-F5344CB8AC3E}">
        <p14:creationId xmlns:p14="http://schemas.microsoft.com/office/powerpoint/2010/main" val="3042651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flipV="1">
            <a:off x="0" y="0"/>
            <a:ext cx="12199912" cy="758952"/>
          </a:xfrm>
          <a:prstGeom prst="rect">
            <a:avLst/>
          </a:prstGeom>
          <a:solidFill>
            <a:srgbClr val="2950A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44368" y="964720"/>
            <a:ext cx="10502900" cy="831963"/>
          </a:xfrm>
          <a:prstGeom prst="rect">
            <a:avLst/>
          </a:prstGeom>
        </p:spPr>
        <p:txBody>
          <a:bodyPr vert="horz" lIns="91440" tIns="45720" rIns="91440" bIns="45720" rtlCol="0" anchor="ctr">
            <a:normAutofit/>
          </a:bodyPr>
          <a:lstStyle/>
          <a:p>
            <a:r>
              <a:rPr lang="en-US" dirty="0"/>
              <a:t>Click to edit Master title style</a:t>
            </a:r>
          </a:p>
        </p:txBody>
      </p:sp>
      <p:sp>
        <p:nvSpPr>
          <p:cNvPr id="38" name="Rectangle 37"/>
          <p:cNvSpPr/>
          <p:nvPr/>
        </p:nvSpPr>
        <p:spPr>
          <a:xfrm>
            <a:off x="11815864" y="758952"/>
            <a:ext cx="384048" cy="5330952"/>
          </a:xfrm>
          <a:prstGeom prst="rect">
            <a:avLst/>
          </a:prstGeom>
          <a:solidFill>
            <a:srgbClr val="EE1B2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844368" y="2222246"/>
            <a:ext cx="10502900" cy="3393948"/>
          </a:xfrm>
          <a:prstGeom prst="rect">
            <a:avLst/>
          </a:prstGeom>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cxnSp>
        <p:nvCxnSpPr>
          <p:cNvPr id="9" name="Straight Connector 8"/>
          <p:cNvCxnSpPr/>
          <p:nvPr userDrawn="1"/>
        </p:nvCxnSpPr>
        <p:spPr>
          <a:xfrm>
            <a:off x="10846340" y="6146631"/>
            <a:ext cx="0" cy="605547"/>
          </a:xfrm>
          <a:prstGeom prst="line">
            <a:avLst/>
          </a:prstGeom>
          <a:ln w="28575">
            <a:solidFill>
              <a:srgbClr val="112772"/>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r="60583"/>
          <a:stretch/>
        </p:blipFill>
        <p:spPr>
          <a:xfrm>
            <a:off x="10458818" y="5566221"/>
            <a:ext cx="1151327" cy="1185957"/>
          </a:xfrm>
          <a:prstGeom prst="rect">
            <a:avLst/>
          </a:prstGeom>
        </p:spPr>
      </p:pic>
      <p:sp>
        <p:nvSpPr>
          <p:cNvPr id="14" name="TextBox 13"/>
          <p:cNvSpPr txBox="1"/>
          <p:nvPr userDrawn="1"/>
        </p:nvSpPr>
        <p:spPr>
          <a:xfrm>
            <a:off x="6549509" y="6325647"/>
            <a:ext cx="4756826" cy="276999"/>
          </a:xfrm>
          <a:prstGeom prst="rect">
            <a:avLst/>
          </a:prstGeom>
          <a:noFill/>
        </p:spPr>
        <p:txBody>
          <a:bodyPr wrap="square" rtlCol="0">
            <a:spAutoFit/>
          </a:bodyPr>
          <a:lstStyle/>
          <a:p>
            <a:pPr algn="ctr"/>
            <a:r>
              <a:rPr lang="en-US" sz="1200" b="1" dirty="0" smtClean="0">
                <a:solidFill>
                  <a:schemeClr val="tx1"/>
                </a:solidFill>
                <a:latin typeface="Garamond" panose="02020404030301010803" pitchFamily="18" charset="0"/>
                <a:cs typeface="Arial" panose="020B0604020202020204" pitchFamily="34" charset="0"/>
              </a:rPr>
              <a:t>Kentucky</a:t>
            </a:r>
            <a:r>
              <a:rPr lang="en-US" sz="1200" b="1" baseline="0" dirty="0" smtClean="0">
                <a:solidFill>
                  <a:schemeClr val="tx1"/>
                </a:solidFill>
                <a:latin typeface="Garamond" panose="02020404030301010803" pitchFamily="18" charset="0"/>
                <a:cs typeface="Arial" panose="020B0604020202020204" pitchFamily="34" charset="0"/>
              </a:rPr>
              <a:t> Infection Prevention Training Center</a:t>
            </a:r>
            <a:endParaRPr lang="en-US" sz="1200" b="1" dirty="0">
              <a:solidFill>
                <a:schemeClr val="tx1"/>
              </a:solidFill>
              <a:latin typeface="Garamond" panose="02020404030301010803" pitchFamily="18" charset="0"/>
              <a:cs typeface="Arial" panose="020B0604020202020204" pitchFamily="34" charset="0"/>
            </a:endParaRPr>
          </a:p>
        </p:txBody>
      </p:sp>
    </p:spTree>
    <p:extLst>
      <p:ext uri="{BB962C8B-B14F-4D97-AF65-F5344CB8AC3E}">
        <p14:creationId xmlns:p14="http://schemas.microsoft.com/office/powerpoint/2010/main" val="567846432"/>
      </p:ext>
    </p:extLst>
  </p:cSld>
  <p:clrMap bg1="lt1" tx1="dk1" bg2="lt2" tx2="dk2" accent1="accent1" accent2="accent2" accent3="accent3" accent4="accent4" accent5="accent5" accent6="accent6" hlink="hlink" folHlink="folHlink"/>
  <p:sldLayoutIdLst>
    <p:sldLayoutId id="2147483673" r:id="rId1"/>
  </p:sldLayoutIdLst>
  <p:hf hdr="0" ftr="0" dt="0"/>
  <p:txStyles>
    <p:titleStyle>
      <a:lvl1pPr algn="l" defTabSz="914400" rtl="0" eaLnBrk="1" latinLnBrk="0" hangingPunct="1">
        <a:lnSpc>
          <a:spcPct val="90000"/>
        </a:lnSpc>
        <a:spcBef>
          <a:spcPct val="0"/>
        </a:spcBef>
        <a:buNone/>
        <a:defRPr sz="3600" kern="1200" spc="-60" baseline="0">
          <a:solidFill>
            <a:srgbClr val="112772"/>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flipV="1">
            <a:off x="0" y="0"/>
            <a:ext cx="12199912" cy="758952"/>
          </a:xfrm>
          <a:prstGeom prst="rect">
            <a:avLst/>
          </a:prstGeom>
          <a:solidFill>
            <a:srgbClr val="2950A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44368" y="964720"/>
            <a:ext cx="10502900" cy="831963"/>
          </a:xfrm>
          <a:prstGeom prst="rect">
            <a:avLst/>
          </a:prstGeom>
        </p:spPr>
        <p:txBody>
          <a:bodyPr vert="horz" lIns="91440" tIns="45720" rIns="91440" bIns="45720" rtlCol="0" anchor="ctr">
            <a:normAutofit/>
          </a:bodyPr>
          <a:lstStyle/>
          <a:p>
            <a:r>
              <a:rPr lang="en-US" dirty="0"/>
              <a:t>Click to edit Master title style</a:t>
            </a:r>
          </a:p>
        </p:txBody>
      </p:sp>
      <p:sp>
        <p:nvSpPr>
          <p:cNvPr id="38" name="Rectangle 37"/>
          <p:cNvSpPr/>
          <p:nvPr/>
        </p:nvSpPr>
        <p:spPr>
          <a:xfrm>
            <a:off x="11815864" y="758952"/>
            <a:ext cx="384048" cy="5330952"/>
          </a:xfrm>
          <a:prstGeom prst="rect">
            <a:avLst/>
          </a:prstGeom>
          <a:solidFill>
            <a:srgbClr val="EE1B2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844368" y="2222246"/>
            <a:ext cx="10502900" cy="3393948"/>
          </a:xfrm>
          <a:prstGeom prst="rect">
            <a:avLst/>
          </a:prstGeom>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cxnSp>
        <p:nvCxnSpPr>
          <p:cNvPr id="9" name="Straight Connector 8"/>
          <p:cNvCxnSpPr/>
          <p:nvPr userDrawn="1"/>
        </p:nvCxnSpPr>
        <p:spPr>
          <a:xfrm>
            <a:off x="10846340" y="6146631"/>
            <a:ext cx="0" cy="605547"/>
          </a:xfrm>
          <a:prstGeom prst="line">
            <a:avLst/>
          </a:prstGeom>
          <a:ln w="28575">
            <a:solidFill>
              <a:srgbClr val="11277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4693128"/>
      </p:ext>
    </p:extLst>
  </p:cSld>
  <p:clrMap bg1="lt1" tx1="dk1" bg2="lt2" tx2="dk2" accent1="accent1" accent2="accent2" accent3="accent3" accent4="accent4" accent5="accent5" accent6="accent6" hlink="hlink" folHlink="folHlink"/>
  <p:sldLayoutIdLst>
    <p:sldLayoutId id="2147483688" r:id="rId1"/>
    <p:sldLayoutId id="2147483689" r:id="rId2"/>
  </p:sldLayoutIdLst>
  <p:hf hdr="0" ftr="0" dt="0"/>
  <p:txStyles>
    <p:titleStyle>
      <a:lvl1pPr algn="l" defTabSz="914400" rtl="0" eaLnBrk="1" latinLnBrk="0" hangingPunct="1">
        <a:lnSpc>
          <a:spcPct val="90000"/>
        </a:lnSpc>
        <a:spcBef>
          <a:spcPct val="0"/>
        </a:spcBef>
        <a:buNone/>
        <a:defRPr sz="3600" kern="1200" spc="-60" baseline="0">
          <a:solidFill>
            <a:srgbClr val="112772"/>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8" Type="http://schemas.openxmlformats.org/officeDocument/2006/relationships/hyperlink" Target="https://www.cdc.gov/niosh/learning/safetyculturehc/module-2/3.html" TargetMode="External"/><Relationship Id="rId3" Type="http://schemas.openxmlformats.org/officeDocument/2006/relationships/hyperlink" Target="https://doi.org/10.3390/antibiotics10060613" TargetMode="External"/><Relationship Id="rId7" Type="http://schemas.openxmlformats.org/officeDocument/2006/relationships/hyperlink" Target="https://www.cdc.gov/infectioncontrol/ppt/Healthcare-Training-ReservoirsTK-S2-Slides-508.pptx" TargetMode="External"/><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hyperlink" Target="https://www.cdc.gov/hai/pdfs/HowToReadALabel-Infographic-508.pdf" TargetMode="External"/><Relationship Id="rId5" Type="http://schemas.openxmlformats.org/officeDocument/2006/relationships/hyperlink" Target="https://www.cdc.gov/nhsn/hai-report/data-tables-adult/table-3.html" TargetMode="External"/><Relationship Id="rId4" Type="http://schemas.openxmlformats.org/officeDocument/2006/relationships/hyperlink" Target="https://www.cdc.gov/hai/prevent/resource-limited/high-touch-surfaces.html"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cdc.gov/infectioncontrol/projectfirstline/healthcare/where-germs-live.html" TargetMode="External"/><Relationship Id="rId2" Type="http://schemas.openxmlformats.org/officeDocument/2006/relationships/hyperlink" Target="https://www.cdc.gov/infectioncontrol/projectfirstline/healthcare/germs-environment.html" TargetMode="External"/><Relationship Id="rId1" Type="http://schemas.openxmlformats.org/officeDocument/2006/relationships/slideLayout" Target="../slideLayouts/slideLayout12.xml"/><Relationship Id="rId5" Type="http://schemas.openxmlformats.org/officeDocument/2006/relationships/hyperlink" Target="https://www.cdc.gov/infectioncontrol/projectfirstline/videos/Ep16-CLEANING-LoRes.mp4" TargetMode="External"/><Relationship Id="rId4" Type="http://schemas.openxmlformats.org/officeDocument/2006/relationships/hyperlink" Target="https://www.cdc.gov/infectioncontrol/projectfirstline/healthcare/recognize-risks.html"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cdc.gov/infectioncontrol/guidelines/disinfection/tables/table2.html" TargetMode="External"/><Relationship Id="rId2" Type="http://schemas.openxmlformats.org/officeDocument/2006/relationships/hyperlink" Target="https://www.cdc.gov/hai/prevent/environment/surfaces.html" TargetMode="External"/><Relationship Id="rId1" Type="http://schemas.openxmlformats.org/officeDocument/2006/relationships/slideLayout" Target="../slideLayouts/slideLayout12.xml"/><Relationship Id="rId6" Type="http://schemas.openxmlformats.org/officeDocument/2006/relationships/hyperlink" Target="https://doi.org/10.1016/j.ajic.2020.08.008" TargetMode="External"/><Relationship Id="rId5" Type="http://schemas.openxmlformats.org/officeDocument/2006/relationships/hyperlink" Target="https://www.epa.gov/pesticide-registration/epas-registered-antimicrobial-products-effective-against-clostridioides" TargetMode="External"/><Relationship Id="rId4" Type="http://schemas.openxmlformats.org/officeDocument/2006/relationships/hyperlink" Target="https://www.cdc.gov/hai/pdfs/toolkits/Environ-Cleaning-Eval-Toolkit12-2-2010.pd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doi.org/10.1177/0300060520949766" TargetMode="External"/><Relationship Id="rId2" Type="http://schemas.openxmlformats.org/officeDocument/2006/relationships/hyperlink" Target="https://doi.org/10.1016/j.ajic.2021.01.001" TargetMode="External"/><Relationship Id="rId1" Type="http://schemas.openxmlformats.org/officeDocument/2006/relationships/slideLayout" Target="../slideLayouts/slideLayout12.xml"/><Relationship Id="rId6" Type="http://schemas.openxmlformats.org/officeDocument/2006/relationships/hyperlink" Target="https://doi.org/10.1017/ash.2022.257" TargetMode="External"/><Relationship Id="rId5" Type="http://schemas.openxmlformats.org/officeDocument/2006/relationships/hyperlink" Target="https://doi.org/10.1111/ina.12606" TargetMode="External"/><Relationship Id="rId4" Type="http://schemas.openxmlformats.org/officeDocument/2006/relationships/hyperlink" Target="https://doi.org/10.1007/978-3-319-08057-4_2"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doi.org/10.1177/1757177416645342" TargetMode="External"/><Relationship Id="rId2" Type="http://schemas.openxmlformats.org/officeDocument/2006/relationships/hyperlink" Target="https://doi.org/10.1007/s40726-019-00123-6" TargetMode="Externa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9491" y="1420997"/>
            <a:ext cx="7315200" cy="3255264"/>
          </a:xfrm>
        </p:spPr>
        <p:txBody>
          <a:bodyPr anchor="ctr"/>
          <a:lstStyle/>
          <a:p>
            <a:pPr algn="ctr"/>
            <a:r>
              <a:rPr lang="en-US" dirty="0" smtClean="0"/>
              <a:t>Environmental Cleaning and Disinfection </a:t>
            </a:r>
            <a:endParaRPr lang="en-US" dirty="0"/>
          </a:p>
        </p:txBody>
      </p:sp>
      <p:sp>
        <p:nvSpPr>
          <p:cNvPr id="3" name="Subtitle 2"/>
          <p:cNvSpPr>
            <a:spLocks noGrp="1"/>
          </p:cNvSpPr>
          <p:nvPr>
            <p:ph type="subTitle" idx="1"/>
          </p:nvPr>
        </p:nvSpPr>
        <p:spPr>
          <a:xfrm>
            <a:off x="124692" y="4301836"/>
            <a:ext cx="8769926" cy="1518682"/>
          </a:xfrm>
        </p:spPr>
        <p:txBody>
          <a:bodyPr>
            <a:normAutofit/>
          </a:bodyPr>
          <a:lstStyle/>
          <a:p>
            <a:pPr algn="ctr"/>
            <a:r>
              <a:rPr lang="en-US" dirty="0" smtClean="0"/>
              <a:t>Kirsten Trudeau MSN APRN FNP-C</a:t>
            </a:r>
          </a:p>
          <a:p>
            <a:pPr algn="ctr"/>
            <a:r>
              <a:rPr lang="en-US" dirty="0" smtClean="0"/>
              <a:t>Advanced Practice Provider-Nurse Specialist </a:t>
            </a:r>
            <a:endParaRPr lang="en-US" dirty="0"/>
          </a:p>
          <a:p>
            <a:pPr algn="ctr"/>
            <a:r>
              <a:rPr lang="en-US" dirty="0" smtClean="0"/>
              <a:t>Norton Infectious Diseases</a:t>
            </a:r>
            <a:r>
              <a:rPr lang="en-US" dirty="0"/>
              <a:t> </a:t>
            </a:r>
            <a:r>
              <a:rPr lang="en-US" dirty="0" smtClean="0"/>
              <a:t>Institute </a:t>
            </a:r>
          </a:p>
        </p:txBody>
      </p:sp>
    </p:spTree>
    <p:extLst>
      <p:ext uri="{BB962C8B-B14F-4D97-AF65-F5344CB8AC3E}">
        <p14:creationId xmlns:p14="http://schemas.microsoft.com/office/powerpoint/2010/main" val="2153734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 Lifespan</a:t>
            </a:r>
            <a:endParaRPr lang="en-US" dirty="0"/>
          </a:p>
        </p:txBody>
      </p:sp>
      <p:pic>
        <p:nvPicPr>
          <p:cNvPr id="4" name="Content Placeholder 3"/>
          <p:cNvPicPr>
            <a:picLocks noGrp="1" noChangeAspect="1"/>
          </p:cNvPicPr>
          <p:nvPr>
            <p:ph idx="1"/>
          </p:nvPr>
        </p:nvPicPr>
        <p:blipFill>
          <a:blip r:embed="rId3"/>
          <a:stretch>
            <a:fillRect/>
          </a:stretch>
        </p:blipFill>
        <p:spPr>
          <a:xfrm>
            <a:off x="3605646" y="447490"/>
            <a:ext cx="5858359" cy="5953876"/>
          </a:xfrm>
          <a:prstGeom prst="rect">
            <a:avLst/>
          </a:prstGeom>
        </p:spPr>
      </p:pic>
      <p:sp>
        <p:nvSpPr>
          <p:cNvPr id="6" name="TextBox 5"/>
          <p:cNvSpPr txBox="1"/>
          <p:nvPr/>
        </p:nvSpPr>
        <p:spPr>
          <a:xfrm>
            <a:off x="845200" y="6328064"/>
            <a:ext cx="2708490" cy="261610"/>
          </a:xfrm>
          <a:prstGeom prst="rect">
            <a:avLst/>
          </a:prstGeom>
          <a:noFill/>
        </p:spPr>
        <p:txBody>
          <a:bodyPr wrap="square" rtlCol="0">
            <a:spAutoFit/>
          </a:bodyPr>
          <a:lstStyle/>
          <a:p>
            <a:r>
              <a:rPr lang="en-US" sz="1100" dirty="0" smtClean="0"/>
              <a:t>(Kramer &amp; </a:t>
            </a:r>
            <a:r>
              <a:rPr lang="en-US" sz="1100" dirty="0" err="1" smtClean="0"/>
              <a:t>Assadian</a:t>
            </a:r>
            <a:r>
              <a:rPr lang="en-US" sz="1100" dirty="0" smtClean="0"/>
              <a:t>, 2014)</a:t>
            </a:r>
            <a:endParaRPr lang="en-US" sz="1100" dirty="0"/>
          </a:p>
        </p:txBody>
      </p:sp>
    </p:spTree>
    <p:extLst>
      <p:ext uri="{BB962C8B-B14F-4D97-AF65-F5344CB8AC3E}">
        <p14:creationId xmlns:p14="http://schemas.microsoft.com/office/powerpoint/2010/main" val="1948673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 Lifespan</a:t>
            </a:r>
            <a:endParaRPr lang="en-US" dirty="0"/>
          </a:p>
        </p:txBody>
      </p:sp>
      <p:pic>
        <p:nvPicPr>
          <p:cNvPr id="5" name="Picture 4"/>
          <p:cNvPicPr>
            <a:picLocks noChangeAspect="1"/>
          </p:cNvPicPr>
          <p:nvPr/>
        </p:nvPicPr>
        <p:blipFill>
          <a:blip r:embed="rId3"/>
          <a:stretch>
            <a:fillRect/>
          </a:stretch>
        </p:blipFill>
        <p:spPr>
          <a:xfrm>
            <a:off x="3532805" y="426028"/>
            <a:ext cx="6816542" cy="5825590"/>
          </a:xfrm>
          <a:prstGeom prst="rect">
            <a:avLst/>
          </a:prstGeom>
        </p:spPr>
      </p:pic>
      <p:sp>
        <p:nvSpPr>
          <p:cNvPr id="6" name="TextBox 5"/>
          <p:cNvSpPr txBox="1"/>
          <p:nvPr/>
        </p:nvSpPr>
        <p:spPr>
          <a:xfrm>
            <a:off x="845200" y="6328064"/>
            <a:ext cx="2708490" cy="261610"/>
          </a:xfrm>
          <a:prstGeom prst="rect">
            <a:avLst/>
          </a:prstGeom>
          <a:noFill/>
        </p:spPr>
        <p:txBody>
          <a:bodyPr wrap="square" rtlCol="0">
            <a:spAutoFit/>
          </a:bodyPr>
          <a:lstStyle/>
          <a:p>
            <a:r>
              <a:rPr lang="en-US" sz="1100" dirty="0" smtClean="0"/>
              <a:t>(Kramer &amp; </a:t>
            </a:r>
            <a:r>
              <a:rPr lang="en-US" sz="1100" dirty="0" err="1" smtClean="0"/>
              <a:t>Assadian</a:t>
            </a:r>
            <a:r>
              <a:rPr lang="en-US" sz="1100" dirty="0" smtClean="0"/>
              <a:t>, 2014)</a:t>
            </a:r>
            <a:endParaRPr lang="en-US" sz="1100" dirty="0"/>
          </a:p>
        </p:txBody>
      </p:sp>
    </p:spTree>
    <p:extLst>
      <p:ext uri="{BB962C8B-B14F-4D97-AF65-F5344CB8AC3E}">
        <p14:creationId xmlns:p14="http://schemas.microsoft.com/office/powerpoint/2010/main" val="440446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Elements of How Germs Spread </a:t>
            </a:r>
            <a:endParaRPr lang="en-US" dirty="0"/>
          </a:p>
        </p:txBody>
      </p:sp>
      <p:pic>
        <p:nvPicPr>
          <p:cNvPr id="6" name="Picture 5"/>
          <p:cNvPicPr>
            <a:picLocks noChangeAspect="1"/>
          </p:cNvPicPr>
          <p:nvPr/>
        </p:nvPicPr>
        <p:blipFill>
          <a:blip r:embed="rId3"/>
          <a:stretch>
            <a:fillRect/>
          </a:stretch>
        </p:blipFill>
        <p:spPr>
          <a:xfrm>
            <a:off x="4226698" y="1357446"/>
            <a:ext cx="6825846" cy="4133963"/>
          </a:xfrm>
          <a:prstGeom prst="rect">
            <a:avLst/>
          </a:prstGeom>
        </p:spPr>
      </p:pic>
      <p:sp>
        <p:nvSpPr>
          <p:cNvPr id="8" name="TextBox 7"/>
          <p:cNvSpPr txBox="1"/>
          <p:nvPr/>
        </p:nvSpPr>
        <p:spPr>
          <a:xfrm>
            <a:off x="845200" y="6328064"/>
            <a:ext cx="2708490" cy="261610"/>
          </a:xfrm>
          <a:prstGeom prst="rect">
            <a:avLst/>
          </a:prstGeom>
          <a:noFill/>
        </p:spPr>
        <p:txBody>
          <a:bodyPr wrap="square" rtlCol="0">
            <a:spAutoFit/>
          </a:bodyPr>
          <a:lstStyle/>
          <a:p>
            <a:r>
              <a:rPr lang="en-US" sz="1100" dirty="0" smtClean="0"/>
              <a:t>(CDC, 2023d)</a:t>
            </a:r>
            <a:endParaRPr lang="en-US" sz="1100" dirty="0"/>
          </a:p>
        </p:txBody>
      </p:sp>
    </p:spTree>
    <p:extLst>
      <p:ext uri="{BB962C8B-B14F-4D97-AF65-F5344CB8AC3E}">
        <p14:creationId xmlns:p14="http://schemas.microsoft.com/office/powerpoint/2010/main" val="30305283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Contaminated Surface to Patient </a:t>
            </a:r>
            <a:endParaRPr lang="en-US" dirty="0"/>
          </a:p>
        </p:txBody>
      </p:sp>
      <p:pic>
        <p:nvPicPr>
          <p:cNvPr id="4" name="Content Placeholder 3"/>
          <p:cNvPicPr>
            <a:picLocks noGrp="1" noChangeAspect="1"/>
          </p:cNvPicPr>
          <p:nvPr>
            <p:ph idx="1"/>
          </p:nvPr>
        </p:nvPicPr>
        <p:blipFill>
          <a:blip r:embed="rId3"/>
          <a:stretch>
            <a:fillRect/>
          </a:stretch>
        </p:blipFill>
        <p:spPr>
          <a:xfrm>
            <a:off x="3784246" y="2193754"/>
            <a:ext cx="7587162" cy="2461347"/>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(CDC, 2020)</a:t>
            </a:r>
            <a:endParaRPr lang="en-US" sz="1100" dirty="0"/>
          </a:p>
        </p:txBody>
      </p:sp>
    </p:spTree>
    <p:extLst>
      <p:ext uri="{BB962C8B-B14F-4D97-AF65-F5344CB8AC3E}">
        <p14:creationId xmlns:p14="http://schemas.microsoft.com/office/powerpoint/2010/main" val="25948531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Cleaning vs Disinfection </a:t>
            </a:r>
            <a:endParaRPr lang="en-US" dirty="0"/>
          </a:p>
        </p:txBody>
      </p:sp>
      <p:sp>
        <p:nvSpPr>
          <p:cNvPr id="3" name="Content Placeholder 2"/>
          <p:cNvSpPr>
            <a:spLocks noGrp="1"/>
          </p:cNvSpPr>
          <p:nvPr>
            <p:ph idx="1"/>
          </p:nvPr>
        </p:nvSpPr>
        <p:spPr>
          <a:xfrm>
            <a:off x="3869268" y="864108"/>
            <a:ext cx="7315200" cy="1806356"/>
          </a:xfrm>
        </p:spPr>
        <p:txBody>
          <a:bodyPr/>
          <a:lstStyle/>
          <a:p>
            <a:r>
              <a:rPr lang="en-US" dirty="0" smtClean="0"/>
              <a:t>Cleaning-manually removing visible soil</a:t>
            </a:r>
          </a:p>
          <a:p>
            <a:r>
              <a:rPr lang="en-US" dirty="0" smtClean="0"/>
              <a:t>Disinfection-complete or nearly all removal of pathogen life on non-living objects</a:t>
            </a:r>
          </a:p>
        </p:txBody>
      </p:sp>
      <p:pic>
        <p:nvPicPr>
          <p:cNvPr id="5" name="Ep16-CLEANING-LoR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776355" y="2597728"/>
            <a:ext cx="5107708" cy="2873086"/>
          </a:xfrm>
          <a:prstGeom prst="rect">
            <a:avLst/>
          </a:prstGeom>
        </p:spPr>
      </p:pic>
      <p:sp>
        <p:nvSpPr>
          <p:cNvPr id="6" name="TextBox 5"/>
          <p:cNvSpPr txBox="1"/>
          <p:nvPr/>
        </p:nvSpPr>
        <p:spPr>
          <a:xfrm>
            <a:off x="845200" y="6328064"/>
            <a:ext cx="2708490" cy="261610"/>
          </a:xfrm>
          <a:prstGeom prst="rect">
            <a:avLst/>
          </a:prstGeom>
          <a:noFill/>
        </p:spPr>
        <p:txBody>
          <a:bodyPr wrap="square" rtlCol="0">
            <a:spAutoFit/>
          </a:bodyPr>
          <a:lstStyle/>
          <a:p>
            <a:r>
              <a:rPr lang="en-US" sz="1100" dirty="0" smtClean="0"/>
              <a:t>(CDC, 2022d)</a:t>
            </a:r>
            <a:endParaRPr lang="en-US" sz="1100" dirty="0"/>
          </a:p>
        </p:txBody>
      </p:sp>
    </p:spTree>
    <p:extLst>
      <p:ext uri="{BB962C8B-B14F-4D97-AF65-F5344CB8AC3E}">
        <p14:creationId xmlns:p14="http://schemas.microsoft.com/office/powerpoint/2010/main" val="718165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cleaning and disinfection</a:t>
            </a:r>
            <a:endParaRPr lang="en-US" dirty="0"/>
          </a:p>
        </p:txBody>
      </p:sp>
      <p:sp>
        <p:nvSpPr>
          <p:cNvPr id="3" name="Content Placeholder 2"/>
          <p:cNvSpPr>
            <a:spLocks noGrp="1"/>
          </p:cNvSpPr>
          <p:nvPr>
            <p:ph idx="1"/>
          </p:nvPr>
        </p:nvSpPr>
        <p:spPr/>
        <p:txBody>
          <a:bodyPr/>
          <a:lstStyle/>
          <a:p>
            <a:r>
              <a:rPr lang="en-US" dirty="0" smtClean="0"/>
              <a:t>Prevents transmission of hospital-acquired infections (HAIs)</a:t>
            </a:r>
          </a:p>
          <a:p>
            <a:r>
              <a:rPr lang="en-US" dirty="0" smtClean="0"/>
              <a:t>Significantly decreases rates of multi-drug resistant organisms (MDROs)</a:t>
            </a:r>
          </a:p>
          <a:p>
            <a:r>
              <a:rPr lang="en-US" dirty="0" smtClean="0"/>
              <a:t>Decreases overall infection rates among patients</a:t>
            </a:r>
          </a:p>
          <a:p>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(Weber et al., 2013)</a:t>
            </a:r>
            <a:endParaRPr lang="en-US" sz="1100" dirty="0"/>
          </a:p>
        </p:txBody>
      </p:sp>
    </p:spTree>
    <p:extLst>
      <p:ext uri="{BB962C8B-B14F-4D97-AF65-F5344CB8AC3E}">
        <p14:creationId xmlns:p14="http://schemas.microsoft.com/office/powerpoint/2010/main" val="3291687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Core Components of Environmental Cleaning and Disinfection </a:t>
            </a:r>
            <a:endParaRPr lang="en-US" sz="3200" dirty="0"/>
          </a:p>
        </p:txBody>
      </p:sp>
      <p:sp>
        <p:nvSpPr>
          <p:cNvPr id="3" name="Content Placeholder 2"/>
          <p:cNvSpPr>
            <a:spLocks noGrp="1"/>
          </p:cNvSpPr>
          <p:nvPr>
            <p:ph idx="1"/>
          </p:nvPr>
        </p:nvSpPr>
        <p:spPr>
          <a:xfrm>
            <a:off x="3869268" y="864108"/>
            <a:ext cx="7315200" cy="3552028"/>
          </a:xfrm>
        </p:spPr>
        <p:txBody>
          <a:bodyPr/>
          <a:lstStyle/>
          <a:p>
            <a:pPr marL="457200" indent="-457200">
              <a:buFont typeface="+mj-lt"/>
              <a:buAutoNum type="arabicPeriod"/>
            </a:pPr>
            <a:r>
              <a:rPr lang="en-US" dirty="0" smtClean="0"/>
              <a:t>Integrate in the culture of safety within the hospital</a:t>
            </a:r>
          </a:p>
          <a:p>
            <a:pPr marL="457200" indent="-457200">
              <a:buFont typeface="+mj-lt"/>
              <a:buAutoNum type="arabicPeriod"/>
            </a:pPr>
            <a:r>
              <a:rPr lang="en-US" dirty="0" smtClean="0"/>
              <a:t>Educate and train all healthcare providers</a:t>
            </a:r>
          </a:p>
          <a:p>
            <a:pPr marL="457200" indent="-457200">
              <a:buFont typeface="+mj-lt"/>
              <a:buAutoNum type="arabicPeriod"/>
            </a:pPr>
            <a:r>
              <a:rPr lang="en-US" dirty="0" smtClean="0"/>
              <a:t>Select correct tools for cleaning and disinfection through technology or products</a:t>
            </a:r>
          </a:p>
          <a:p>
            <a:pPr marL="457200" indent="-457200">
              <a:buFont typeface="+mj-lt"/>
              <a:buAutoNum type="arabicPeriod"/>
            </a:pPr>
            <a:r>
              <a:rPr lang="en-US" dirty="0" smtClean="0"/>
              <a:t>Create standardized protocols</a:t>
            </a:r>
          </a:p>
          <a:p>
            <a:pPr marL="457200" indent="-457200">
              <a:buFont typeface="+mj-lt"/>
              <a:buAutoNum type="arabicPeriod"/>
            </a:pPr>
            <a:r>
              <a:rPr lang="en-US" dirty="0" smtClean="0"/>
              <a:t>Monitor adherence</a:t>
            </a:r>
          </a:p>
          <a:p>
            <a:pPr marL="457200" indent="-457200">
              <a:buFont typeface="+mj-lt"/>
              <a:buAutoNum type="arabicPeriod"/>
            </a:pPr>
            <a:r>
              <a:rPr lang="en-US" dirty="0" smtClean="0"/>
              <a:t>Provide feedback on monitoring results </a:t>
            </a:r>
          </a:p>
          <a:p>
            <a:endParaRPr lang="en-US" dirty="0"/>
          </a:p>
        </p:txBody>
      </p:sp>
      <p:pic>
        <p:nvPicPr>
          <p:cNvPr id="4" name="Picture 3"/>
          <p:cNvPicPr>
            <a:picLocks noChangeAspect="1"/>
          </p:cNvPicPr>
          <p:nvPr/>
        </p:nvPicPr>
        <p:blipFill>
          <a:blip r:embed="rId3"/>
          <a:stretch>
            <a:fillRect/>
          </a:stretch>
        </p:blipFill>
        <p:spPr>
          <a:xfrm>
            <a:off x="3763759" y="3965430"/>
            <a:ext cx="7850247" cy="1520599"/>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(CDC, 2020)</a:t>
            </a:r>
            <a:endParaRPr lang="en-US" sz="1100" dirty="0"/>
          </a:p>
        </p:txBody>
      </p:sp>
    </p:spTree>
    <p:extLst>
      <p:ext uri="{BB962C8B-B14F-4D97-AF65-F5344CB8AC3E}">
        <p14:creationId xmlns:p14="http://schemas.microsoft.com/office/powerpoint/2010/main" val="19728471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EVS education, monitoring, and feedback process</a:t>
            </a:r>
            <a:endParaRPr lang="en-US" dirty="0"/>
          </a:p>
        </p:txBody>
      </p:sp>
      <p:pic>
        <p:nvPicPr>
          <p:cNvPr id="4" name="Content Placeholder 3"/>
          <p:cNvPicPr>
            <a:picLocks noGrp="1" noChangeAspect="1"/>
          </p:cNvPicPr>
          <p:nvPr>
            <p:ph idx="1"/>
          </p:nvPr>
        </p:nvPicPr>
        <p:blipFill>
          <a:blip r:embed="rId3"/>
          <a:stretch>
            <a:fillRect/>
          </a:stretch>
        </p:blipFill>
        <p:spPr>
          <a:xfrm>
            <a:off x="3557520" y="384463"/>
            <a:ext cx="6906223" cy="5775239"/>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(Parry et al., 2022)</a:t>
            </a:r>
            <a:endParaRPr lang="en-US" sz="1100" dirty="0"/>
          </a:p>
        </p:txBody>
      </p:sp>
    </p:spTree>
    <p:extLst>
      <p:ext uri="{BB962C8B-B14F-4D97-AF65-F5344CB8AC3E}">
        <p14:creationId xmlns:p14="http://schemas.microsoft.com/office/powerpoint/2010/main" val="21926177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MDRO Reduction </a:t>
            </a:r>
            <a:endParaRPr lang="en-US" dirty="0"/>
          </a:p>
        </p:txBody>
      </p:sp>
      <p:pic>
        <p:nvPicPr>
          <p:cNvPr id="4" name="Content Placeholder 3"/>
          <p:cNvPicPr>
            <a:picLocks noGrp="1" noChangeAspect="1"/>
          </p:cNvPicPr>
          <p:nvPr>
            <p:ph idx="1"/>
          </p:nvPr>
        </p:nvPicPr>
        <p:blipFill>
          <a:blip r:embed="rId3"/>
          <a:stretch>
            <a:fillRect/>
          </a:stretch>
        </p:blipFill>
        <p:spPr>
          <a:xfrm>
            <a:off x="3868738" y="1110512"/>
            <a:ext cx="7315200" cy="4627451"/>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(Huang et al., 2020)</a:t>
            </a:r>
            <a:endParaRPr lang="en-US" sz="1100" dirty="0"/>
          </a:p>
        </p:txBody>
      </p:sp>
    </p:spTree>
    <p:extLst>
      <p:ext uri="{BB962C8B-B14F-4D97-AF65-F5344CB8AC3E}">
        <p14:creationId xmlns:p14="http://schemas.microsoft.com/office/powerpoint/2010/main" val="20725799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Environmental and patient cleaning protocol </a:t>
            </a:r>
            <a:endParaRPr lang="en-US" sz="3200" dirty="0"/>
          </a:p>
        </p:txBody>
      </p:sp>
      <p:pic>
        <p:nvPicPr>
          <p:cNvPr id="4" name="Content Placeholder 3"/>
          <p:cNvPicPr>
            <a:picLocks noGrp="1" noChangeAspect="1"/>
          </p:cNvPicPr>
          <p:nvPr>
            <p:ph idx="1"/>
          </p:nvPr>
        </p:nvPicPr>
        <p:blipFill>
          <a:blip r:embed="rId3"/>
          <a:stretch>
            <a:fillRect/>
          </a:stretch>
        </p:blipFill>
        <p:spPr>
          <a:xfrm>
            <a:off x="4920379" y="863600"/>
            <a:ext cx="5211917" cy="5121275"/>
          </a:xfrm>
          <a:prstGeom prst="rect">
            <a:avLst/>
          </a:prstGeom>
        </p:spPr>
      </p:pic>
      <p:sp>
        <p:nvSpPr>
          <p:cNvPr id="5" name="TextBox 4"/>
          <p:cNvSpPr txBox="1"/>
          <p:nvPr/>
        </p:nvSpPr>
        <p:spPr>
          <a:xfrm>
            <a:off x="845200" y="6328064"/>
            <a:ext cx="2708490" cy="430887"/>
          </a:xfrm>
          <a:prstGeom prst="rect">
            <a:avLst/>
          </a:prstGeom>
          <a:noFill/>
        </p:spPr>
        <p:txBody>
          <a:bodyPr wrap="square" rtlCol="0">
            <a:spAutoFit/>
          </a:bodyPr>
          <a:lstStyle/>
          <a:p>
            <a:r>
              <a:rPr lang="en-US" sz="1100" dirty="0" smtClean="0"/>
              <a:t>(Watson P., Watson L., </a:t>
            </a:r>
            <a:r>
              <a:rPr lang="en-US" sz="1100" dirty="0" err="1" smtClean="0"/>
              <a:t>Torress</a:t>
            </a:r>
            <a:r>
              <a:rPr lang="en-US" sz="1100" dirty="0" smtClean="0"/>
              <a:t>-Cook, 2016)</a:t>
            </a:r>
            <a:endParaRPr lang="en-US" sz="1100" dirty="0"/>
          </a:p>
        </p:txBody>
      </p:sp>
    </p:spTree>
    <p:extLst>
      <p:ext uri="{BB962C8B-B14F-4D97-AF65-F5344CB8AC3E}">
        <p14:creationId xmlns:p14="http://schemas.microsoft.com/office/powerpoint/2010/main" val="2848403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486677" y="783805"/>
            <a:ext cx="6825766" cy="3604422"/>
          </a:xfrm>
          <a:prstGeom prst="rect">
            <a:avLst/>
          </a:prstGeom>
        </p:spPr>
      </p:pic>
      <p:sp>
        <p:nvSpPr>
          <p:cNvPr id="9" name="Subtitle 2"/>
          <p:cNvSpPr txBox="1">
            <a:spLocks/>
          </p:cNvSpPr>
          <p:nvPr/>
        </p:nvSpPr>
        <p:spPr>
          <a:xfrm>
            <a:off x="764342" y="4259965"/>
            <a:ext cx="10550387" cy="2314152"/>
          </a:xfrm>
          <a:prstGeom prst="rect">
            <a:avLst/>
          </a:prstGeom>
        </p:spPr>
        <p:txBody>
          <a:bodyPr/>
          <a:lstStyle>
            <a:lvl1pPr marL="228600" indent="-228600" algn="l" defTabSz="914395"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97" indent="-228600" algn="l" defTabSz="91439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95" indent="-228600" algn="l" defTabSz="91439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93"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91"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88"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86"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85"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81"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srgbClr val="000000"/>
                </a:solidFill>
                <a:effectLst/>
                <a:uLnTx/>
                <a:uFillTx/>
                <a:latin typeface="Arial" panose="020B0604020202020204"/>
                <a:ea typeface="+mn-ea"/>
                <a:cs typeface="+mn-cs"/>
              </a:rPr>
              <a:t>Funding for this presentation provided by the Kentucky Department for Public Health. </a:t>
            </a: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srgbClr val="000000"/>
                </a:solidFill>
                <a:effectLst/>
                <a:uLnTx/>
                <a:uFillTx/>
                <a:latin typeface="Arial" panose="020B0604020202020204"/>
                <a:ea typeface="+mn-ea"/>
                <a:cs typeface="+mn-cs"/>
              </a:rPr>
              <a:t>Content includes discussion of unlabeled use of products. Presenter has no financial interests or other relationships with the manufacturers of </a:t>
            </a: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products. No commercial support was provided for this educational activity.</a:t>
            </a: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smtClean="0">
              <a:ln>
                <a:noFill/>
              </a:ln>
              <a:solidFill>
                <a:srgbClr val="000000"/>
              </a:solidFill>
              <a:effectLst/>
              <a:uLnTx/>
              <a:uFillTx/>
              <a:latin typeface="Arial" panose="020B0604020202020204"/>
              <a:ea typeface="+mn-ea"/>
              <a:cs typeface="+mn-cs"/>
            </a:endParaRP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smtClean="0">
              <a:ln>
                <a:noFill/>
              </a:ln>
              <a:solidFill>
                <a:srgbClr val="000000"/>
              </a:solidFill>
              <a:effectLst/>
              <a:uLnTx/>
              <a:uFillTx/>
              <a:latin typeface="Arial" panose="020B0604020202020204"/>
              <a:ea typeface="+mn-ea"/>
              <a:cs typeface="+mn-cs"/>
            </a:endParaRP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313712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Touch Surfaces </a:t>
            </a:r>
            <a:endParaRPr lang="en-US" dirty="0"/>
          </a:p>
        </p:txBody>
      </p:sp>
      <p:sp>
        <p:nvSpPr>
          <p:cNvPr id="3" name="Content Placeholder 2"/>
          <p:cNvSpPr>
            <a:spLocks noGrp="1"/>
          </p:cNvSpPr>
          <p:nvPr>
            <p:ph idx="1"/>
          </p:nvPr>
        </p:nvSpPr>
        <p:spPr/>
        <p:txBody>
          <a:bodyPr/>
          <a:lstStyle/>
          <a:p>
            <a:r>
              <a:rPr lang="en-US" dirty="0" smtClean="0"/>
              <a:t>Bedrails</a:t>
            </a:r>
          </a:p>
          <a:p>
            <a:r>
              <a:rPr lang="en-US" dirty="0" smtClean="0"/>
              <a:t>IV poles</a:t>
            </a:r>
          </a:p>
          <a:p>
            <a:r>
              <a:rPr lang="en-US" dirty="0" smtClean="0"/>
              <a:t>Sink handles</a:t>
            </a:r>
          </a:p>
          <a:p>
            <a:r>
              <a:rPr lang="en-US" dirty="0" smtClean="0"/>
              <a:t>Bedside tables</a:t>
            </a:r>
            <a:endParaRPr lang="en-US" dirty="0"/>
          </a:p>
          <a:p>
            <a:r>
              <a:rPr lang="en-US" dirty="0" smtClean="0"/>
              <a:t>Preparation counters</a:t>
            </a:r>
          </a:p>
          <a:p>
            <a:r>
              <a:rPr lang="en-US" dirty="0" smtClean="0"/>
              <a:t>Privacy curtain at open/close edges</a:t>
            </a:r>
          </a:p>
          <a:p>
            <a:r>
              <a:rPr lang="en-US" dirty="0" smtClean="0"/>
              <a:t>Equipment for patient use/monitoring</a:t>
            </a:r>
          </a:p>
          <a:p>
            <a:r>
              <a:rPr lang="en-US" dirty="0" smtClean="0"/>
              <a:t>Equipment to transport</a:t>
            </a:r>
          </a:p>
          <a:p>
            <a:r>
              <a:rPr lang="en-US" dirty="0" smtClean="0"/>
              <a:t>Call lights/remotes</a:t>
            </a:r>
          </a:p>
          <a:p>
            <a:r>
              <a:rPr lang="en-US" dirty="0" smtClean="0"/>
              <a:t>Doorknobs</a:t>
            </a:r>
          </a:p>
          <a:p>
            <a:r>
              <a:rPr lang="en-US" dirty="0" smtClean="0"/>
              <a:t>Light switches </a:t>
            </a:r>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(CDC, 2023)</a:t>
            </a:r>
            <a:endParaRPr lang="en-US" sz="1100" dirty="0"/>
          </a:p>
        </p:txBody>
      </p:sp>
    </p:spTree>
    <p:extLst>
      <p:ext uri="{BB962C8B-B14F-4D97-AF65-F5344CB8AC3E}">
        <p14:creationId xmlns:p14="http://schemas.microsoft.com/office/powerpoint/2010/main" val="3928708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Touch Object Examples </a:t>
            </a:r>
            <a:endParaRPr lang="en-US" dirty="0"/>
          </a:p>
        </p:txBody>
      </p:sp>
      <p:pic>
        <p:nvPicPr>
          <p:cNvPr id="4" name="Content Placeholder 3"/>
          <p:cNvPicPr>
            <a:picLocks noGrp="1" noChangeAspect="1"/>
          </p:cNvPicPr>
          <p:nvPr>
            <p:ph idx="1"/>
          </p:nvPr>
        </p:nvPicPr>
        <p:blipFill>
          <a:blip r:embed="rId3"/>
          <a:stretch>
            <a:fillRect/>
          </a:stretch>
        </p:blipFill>
        <p:spPr>
          <a:xfrm>
            <a:off x="3666242" y="863790"/>
            <a:ext cx="6764227" cy="5121275"/>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(CDC, 2010)</a:t>
            </a:r>
            <a:endParaRPr lang="en-US" sz="1100" dirty="0"/>
          </a:p>
        </p:txBody>
      </p:sp>
    </p:spTree>
    <p:extLst>
      <p:ext uri="{BB962C8B-B14F-4D97-AF65-F5344CB8AC3E}">
        <p14:creationId xmlns:p14="http://schemas.microsoft.com/office/powerpoint/2010/main" val="31627172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Disinfectants </a:t>
            </a:r>
            <a:endParaRPr lang="en-US" dirty="0"/>
          </a:p>
        </p:txBody>
      </p:sp>
      <p:sp>
        <p:nvSpPr>
          <p:cNvPr id="3" name="Content Placeholder 2"/>
          <p:cNvSpPr>
            <a:spLocks noGrp="1"/>
          </p:cNvSpPr>
          <p:nvPr>
            <p:ph idx="1"/>
          </p:nvPr>
        </p:nvSpPr>
        <p:spPr/>
        <p:txBody>
          <a:bodyPr numCol="2"/>
          <a:lstStyle/>
          <a:p>
            <a:r>
              <a:rPr lang="en-US" sz="2400" b="1" dirty="0" smtClean="0"/>
              <a:t>Chemical Disinfectants</a:t>
            </a:r>
          </a:p>
          <a:p>
            <a:pPr lvl="1"/>
            <a:r>
              <a:rPr lang="en-US" sz="2000" dirty="0" smtClean="0"/>
              <a:t>Alcohol</a:t>
            </a:r>
          </a:p>
          <a:p>
            <a:pPr lvl="1"/>
            <a:r>
              <a:rPr lang="en-US" sz="2000" dirty="0" smtClean="0"/>
              <a:t>Chlorine and chlorine compounds</a:t>
            </a:r>
          </a:p>
          <a:p>
            <a:pPr lvl="1"/>
            <a:r>
              <a:rPr lang="en-US" sz="2000" dirty="0" smtClean="0"/>
              <a:t>Hydrogen peroxide</a:t>
            </a:r>
          </a:p>
          <a:p>
            <a:pPr lvl="1"/>
            <a:r>
              <a:rPr lang="en-US" sz="2000" dirty="0" err="1" smtClean="0"/>
              <a:t>Idophors</a:t>
            </a:r>
            <a:endParaRPr lang="en-US" sz="2000" dirty="0" smtClean="0"/>
          </a:p>
          <a:p>
            <a:pPr lvl="1"/>
            <a:r>
              <a:rPr lang="en-US" sz="2000" dirty="0" smtClean="0"/>
              <a:t>Quaternary ammonium compounds</a:t>
            </a:r>
          </a:p>
          <a:p>
            <a:pPr lvl="1"/>
            <a:endParaRPr lang="en-US" sz="2000" dirty="0"/>
          </a:p>
          <a:p>
            <a:pPr lvl="1"/>
            <a:endParaRPr lang="en-US" sz="2000" dirty="0" smtClean="0"/>
          </a:p>
          <a:p>
            <a:pPr lvl="1"/>
            <a:endParaRPr lang="en-US" sz="2000" dirty="0"/>
          </a:p>
          <a:p>
            <a:pPr lvl="1"/>
            <a:endParaRPr lang="en-US" sz="2000" dirty="0" smtClean="0"/>
          </a:p>
          <a:p>
            <a:pPr marL="502920" lvl="1" indent="0">
              <a:buNone/>
            </a:pPr>
            <a:endParaRPr lang="en-US" sz="2000" dirty="0" smtClean="0"/>
          </a:p>
          <a:p>
            <a:pPr marL="502920" lvl="1" indent="0">
              <a:buNone/>
            </a:pPr>
            <a:endParaRPr lang="en-US" sz="2000" dirty="0"/>
          </a:p>
          <a:p>
            <a:pPr lvl="1"/>
            <a:r>
              <a:rPr lang="en-US" sz="2400" b="1" dirty="0" smtClean="0"/>
              <a:t>Miscellaneous Inactivating Agents </a:t>
            </a:r>
          </a:p>
          <a:p>
            <a:pPr lvl="2"/>
            <a:r>
              <a:rPr lang="en-US" sz="2000" dirty="0"/>
              <a:t>O</a:t>
            </a:r>
            <a:r>
              <a:rPr lang="en-US" sz="2000" dirty="0" smtClean="0"/>
              <a:t>ther germicides</a:t>
            </a:r>
          </a:p>
          <a:p>
            <a:pPr lvl="2"/>
            <a:r>
              <a:rPr lang="en-US" sz="2000" dirty="0" smtClean="0"/>
              <a:t>Metals as microbicides</a:t>
            </a:r>
          </a:p>
          <a:p>
            <a:pPr lvl="2"/>
            <a:r>
              <a:rPr lang="en-US" sz="2000" dirty="0" smtClean="0"/>
              <a:t>Ultraviolet radiation</a:t>
            </a:r>
          </a:p>
          <a:p>
            <a:pPr lvl="2"/>
            <a:r>
              <a:rPr lang="en-US" sz="2000" dirty="0" smtClean="0"/>
              <a:t>Pasteurization</a:t>
            </a:r>
          </a:p>
          <a:p>
            <a:pPr lvl="2"/>
            <a:r>
              <a:rPr lang="en-US" sz="2000" dirty="0" smtClean="0"/>
              <a:t>Flushing-and washer-disinfectors</a:t>
            </a:r>
          </a:p>
          <a:p>
            <a:pPr lvl="1"/>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(CDC, 2016)</a:t>
            </a:r>
            <a:endParaRPr lang="en-US" sz="1100" dirty="0"/>
          </a:p>
        </p:txBody>
      </p:sp>
    </p:spTree>
    <p:extLst>
      <p:ext uri="{BB962C8B-B14F-4D97-AF65-F5344CB8AC3E}">
        <p14:creationId xmlns:p14="http://schemas.microsoft.com/office/powerpoint/2010/main" val="27714301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EPA’s List K</a:t>
            </a:r>
            <a:endParaRPr lang="en-US" dirty="0"/>
          </a:p>
        </p:txBody>
      </p:sp>
      <p:pic>
        <p:nvPicPr>
          <p:cNvPr id="4" name="Content Placeholder 3"/>
          <p:cNvPicPr>
            <a:picLocks noGrp="1" noChangeAspect="1"/>
          </p:cNvPicPr>
          <p:nvPr>
            <p:ph idx="1"/>
          </p:nvPr>
        </p:nvPicPr>
        <p:blipFill>
          <a:blip r:embed="rId3"/>
          <a:stretch>
            <a:fillRect/>
          </a:stretch>
        </p:blipFill>
        <p:spPr>
          <a:xfrm>
            <a:off x="387168" y="1890201"/>
            <a:ext cx="10072766" cy="4435267"/>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(EPA, 2024)</a:t>
            </a:r>
            <a:endParaRPr lang="en-US" sz="1100" dirty="0"/>
          </a:p>
        </p:txBody>
      </p:sp>
    </p:spTree>
    <p:extLst>
      <p:ext uri="{BB962C8B-B14F-4D97-AF65-F5344CB8AC3E}">
        <p14:creationId xmlns:p14="http://schemas.microsoft.com/office/powerpoint/2010/main" val="2825876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affecting activity of antimicrobials </a:t>
            </a:r>
            <a:endParaRPr lang="en-US" dirty="0"/>
          </a:p>
        </p:txBody>
      </p:sp>
      <p:sp>
        <p:nvSpPr>
          <p:cNvPr id="3" name="Content Placeholder 2"/>
          <p:cNvSpPr>
            <a:spLocks noGrp="1"/>
          </p:cNvSpPr>
          <p:nvPr>
            <p:ph idx="1"/>
          </p:nvPr>
        </p:nvSpPr>
        <p:spPr/>
        <p:txBody>
          <a:bodyPr/>
          <a:lstStyle/>
          <a:p>
            <a:r>
              <a:rPr lang="en-US" dirty="0" smtClean="0"/>
              <a:t>Number and type of microorganism</a:t>
            </a:r>
          </a:p>
          <a:p>
            <a:r>
              <a:rPr lang="en-US" dirty="0" smtClean="0"/>
              <a:t>Type and concentration of the antimicrobial</a:t>
            </a:r>
          </a:p>
          <a:p>
            <a:r>
              <a:rPr lang="en-US" dirty="0" smtClean="0"/>
              <a:t>pH of solution</a:t>
            </a:r>
          </a:p>
          <a:p>
            <a:r>
              <a:rPr lang="en-US" dirty="0" smtClean="0"/>
              <a:t>Formulation</a:t>
            </a:r>
          </a:p>
          <a:p>
            <a:r>
              <a:rPr lang="en-US" dirty="0" smtClean="0"/>
              <a:t>Length of exposure</a:t>
            </a:r>
          </a:p>
          <a:p>
            <a:r>
              <a:rPr lang="en-US" dirty="0" smtClean="0"/>
              <a:t>Temperature</a:t>
            </a:r>
          </a:p>
          <a:p>
            <a:r>
              <a:rPr lang="en-US" dirty="0" smtClean="0"/>
              <a:t>Types of surface and pre-cleaning process</a:t>
            </a:r>
            <a:endParaRPr lang="en-US" dirty="0"/>
          </a:p>
        </p:txBody>
      </p:sp>
      <p:sp>
        <p:nvSpPr>
          <p:cNvPr id="5" name="Rectangle 4"/>
          <p:cNvSpPr/>
          <p:nvPr/>
        </p:nvSpPr>
        <p:spPr>
          <a:xfrm>
            <a:off x="697793" y="6332341"/>
            <a:ext cx="2595582" cy="261610"/>
          </a:xfrm>
          <a:prstGeom prst="rect">
            <a:avLst/>
          </a:prstGeom>
        </p:spPr>
        <p:txBody>
          <a:bodyPr wrap="none">
            <a:spAutoFit/>
          </a:bodyPr>
          <a:lstStyle/>
          <a:p>
            <a:r>
              <a:rPr lang="en-US" sz="1100" dirty="0" smtClean="0">
                <a:solidFill>
                  <a:srgbClr val="000000"/>
                </a:solidFill>
              </a:rPr>
              <a:t>(</a:t>
            </a:r>
            <a:r>
              <a:rPr lang="en-US" sz="1100" dirty="0" err="1" smtClean="0">
                <a:solidFill>
                  <a:srgbClr val="000000"/>
                </a:solidFill>
              </a:rPr>
              <a:t>Artasensi</a:t>
            </a:r>
            <a:r>
              <a:rPr lang="en-US" sz="1100" dirty="0">
                <a:solidFill>
                  <a:srgbClr val="000000"/>
                </a:solidFill>
              </a:rPr>
              <a:t>, </a:t>
            </a:r>
            <a:r>
              <a:rPr lang="en-US" sz="1100" dirty="0" err="1">
                <a:solidFill>
                  <a:srgbClr val="000000"/>
                </a:solidFill>
              </a:rPr>
              <a:t>Mazzotta</a:t>
            </a:r>
            <a:r>
              <a:rPr lang="en-US" sz="1100" dirty="0">
                <a:solidFill>
                  <a:srgbClr val="000000"/>
                </a:solidFill>
              </a:rPr>
              <a:t>, </a:t>
            </a:r>
            <a:r>
              <a:rPr lang="en-US" sz="1100" dirty="0" err="1">
                <a:solidFill>
                  <a:srgbClr val="000000"/>
                </a:solidFill>
              </a:rPr>
              <a:t>Fumagalli</a:t>
            </a:r>
            <a:r>
              <a:rPr lang="en-US" sz="1100" dirty="0">
                <a:solidFill>
                  <a:srgbClr val="000000"/>
                </a:solidFill>
              </a:rPr>
              <a:t>, </a:t>
            </a:r>
            <a:r>
              <a:rPr lang="en-US" sz="1100" dirty="0" smtClean="0">
                <a:solidFill>
                  <a:srgbClr val="000000"/>
                </a:solidFill>
              </a:rPr>
              <a:t>2021)</a:t>
            </a:r>
            <a:endParaRPr lang="en-US" dirty="0"/>
          </a:p>
        </p:txBody>
      </p:sp>
    </p:spTree>
    <p:extLst>
      <p:ext uri="{BB962C8B-B14F-4D97-AF65-F5344CB8AC3E}">
        <p14:creationId xmlns:p14="http://schemas.microsoft.com/office/powerpoint/2010/main" val="28993909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Selecting an agent</a:t>
            </a:r>
            <a:endParaRPr lang="en-US" dirty="0"/>
          </a:p>
        </p:txBody>
      </p:sp>
      <p:pic>
        <p:nvPicPr>
          <p:cNvPr id="6" name="Content Placeholder 5"/>
          <p:cNvPicPr>
            <a:picLocks noGrp="1" noChangeAspect="1"/>
          </p:cNvPicPr>
          <p:nvPr>
            <p:ph idx="1"/>
          </p:nvPr>
        </p:nvPicPr>
        <p:blipFill>
          <a:blip r:embed="rId3"/>
          <a:stretch>
            <a:fillRect/>
          </a:stretch>
        </p:blipFill>
        <p:spPr>
          <a:xfrm>
            <a:off x="3712875" y="758292"/>
            <a:ext cx="7315200" cy="4770782"/>
          </a:xfrm>
          <a:prstGeom prst="rect">
            <a:avLst/>
          </a:prstGeom>
        </p:spPr>
      </p:pic>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(CDC, 2016)</a:t>
            </a:r>
            <a:endParaRPr lang="en-US" sz="1100" dirty="0"/>
          </a:p>
        </p:txBody>
      </p:sp>
    </p:spTree>
    <p:extLst>
      <p:ext uri="{BB962C8B-B14F-4D97-AF65-F5344CB8AC3E}">
        <p14:creationId xmlns:p14="http://schemas.microsoft.com/office/powerpoint/2010/main" val="29949669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 the label</a:t>
            </a:r>
            <a:endParaRPr lang="en-US" dirty="0"/>
          </a:p>
        </p:txBody>
      </p:sp>
      <p:pic>
        <p:nvPicPr>
          <p:cNvPr id="4" name="Content Placeholder 3"/>
          <p:cNvPicPr>
            <a:picLocks noGrp="1" noChangeAspect="1"/>
          </p:cNvPicPr>
          <p:nvPr>
            <p:ph idx="1"/>
          </p:nvPr>
        </p:nvPicPr>
        <p:blipFill>
          <a:blip r:embed="rId3"/>
          <a:stretch>
            <a:fillRect/>
          </a:stretch>
        </p:blipFill>
        <p:spPr>
          <a:xfrm>
            <a:off x="4951612" y="246039"/>
            <a:ext cx="4628807" cy="6010329"/>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(CDC, 2023c)</a:t>
            </a:r>
            <a:endParaRPr lang="en-US" sz="1100" dirty="0"/>
          </a:p>
        </p:txBody>
      </p:sp>
    </p:spTree>
    <p:extLst>
      <p:ext uri="{BB962C8B-B14F-4D97-AF65-F5344CB8AC3E}">
        <p14:creationId xmlns:p14="http://schemas.microsoft.com/office/powerpoint/2010/main" val="41729388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on High </a:t>
            </a:r>
            <a:r>
              <a:rPr lang="en-US" dirty="0"/>
              <a:t>Touch </a:t>
            </a:r>
            <a:r>
              <a:rPr lang="en-US" dirty="0" smtClean="0"/>
              <a:t>Areas vs Floors </a:t>
            </a:r>
            <a:endParaRPr lang="en-US" dirty="0"/>
          </a:p>
        </p:txBody>
      </p:sp>
      <p:pic>
        <p:nvPicPr>
          <p:cNvPr id="4" name="Content Placeholder 3"/>
          <p:cNvPicPr>
            <a:picLocks noGrp="1" noChangeAspect="1"/>
          </p:cNvPicPr>
          <p:nvPr>
            <p:ph idx="1"/>
          </p:nvPr>
        </p:nvPicPr>
        <p:blipFill>
          <a:blip r:embed="rId3"/>
          <a:stretch>
            <a:fillRect/>
          </a:stretch>
        </p:blipFill>
        <p:spPr>
          <a:xfrm>
            <a:off x="3868738" y="1028368"/>
            <a:ext cx="7315200" cy="4791739"/>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(Han et al., 2021)</a:t>
            </a:r>
            <a:endParaRPr lang="en-US" sz="1100" dirty="0"/>
          </a:p>
        </p:txBody>
      </p:sp>
    </p:spTree>
    <p:extLst>
      <p:ext uri="{BB962C8B-B14F-4D97-AF65-F5344CB8AC3E}">
        <p14:creationId xmlns:p14="http://schemas.microsoft.com/office/powerpoint/2010/main" val="24910868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Daily vs Terminal Clean Selection </a:t>
            </a:r>
            <a:endParaRPr lang="en-US" dirty="0"/>
          </a:p>
        </p:txBody>
      </p:sp>
      <p:pic>
        <p:nvPicPr>
          <p:cNvPr id="5" name="Picture 4"/>
          <p:cNvPicPr>
            <a:picLocks noChangeAspect="1"/>
          </p:cNvPicPr>
          <p:nvPr/>
        </p:nvPicPr>
        <p:blipFill>
          <a:blip r:embed="rId3"/>
          <a:stretch>
            <a:fillRect/>
          </a:stretch>
        </p:blipFill>
        <p:spPr>
          <a:xfrm>
            <a:off x="3882340" y="1014904"/>
            <a:ext cx="7523809" cy="4819048"/>
          </a:xfrm>
          <a:prstGeom prst="rect">
            <a:avLst/>
          </a:prstGeom>
        </p:spPr>
      </p:pic>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(Han et al., 2021)</a:t>
            </a:r>
            <a:endParaRPr lang="en-US" sz="1100" dirty="0"/>
          </a:p>
        </p:txBody>
      </p:sp>
    </p:spTree>
    <p:extLst>
      <p:ext uri="{BB962C8B-B14F-4D97-AF65-F5344CB8AC3E}">
        <p14:creationId xmlns:p14="http://schemas.microsoft.com/office/powerpoint/2010/main" val="7002402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Technique</a:t>
            </a:r>
            <a:endParaRPr lang="en-US" dirty="0"/>
          </a:p>
        </p:txBody>
      </p:sp>
      <p:sp>
        <p:nvSpPr>
          <p:cNvPr id="3" name="Content Placeholder 2"/>
          <p:cNvSpPr>
            <a:spLocks noGrp="1"/>
          </p:cNvSpPr>
          <p:nvPr>
            <p:ph idx="1"/>
          </p:nvPr>
        </p:nvSpPr>
        <p:spPr/>
        <p:txBody>
          <a:bodyPr/>
          <a:lstStyle/>
          <a:p>
            <a:r>
              <a:rPr lang="en-US" dirty="0"/>
              <a:t>Facility specific policies and procedures should be created for cleaning and disinfecting </a:t>
            </a:r>
          </a:p>
          <a:p>
            <a:r>
              <a:rPr lang="en-US" dirty="0" smtClean="0"/>
              <a:t>Process should minimize cross-contamination</a:t>
            </a:r>
          </a:p>
          <a:p>
            <a:r>
              <a:rPr lang="en-US" dirty="0" smtClean="0"/>
              <a:t>Move from least soiled to most soiled area</a:t>
            </a:r>
          </a:p>
          <a:p>
            <a:r>
              <a:rPr lang="en-US" dirty="0" smtClean="0"/>
              <a:t>Clean from high to low</a:t>
            </a:r>
          </a:p>
          <a:p>
            <a:r>
              <a:rPr lang="en-US" dirty="0" smtClean="0"/>
              <a:t>Move systematically</a:t>
            </a:r>
          </a:p>
          <a:p>
            <a:r>
              <a:rPr lang="en-US" dirty="0" smtClean="0"/>
              <a:t>Pick a starting point (ex: door) and move either clockwise or counterclockwise in the room </a:t>
            </a:r>
            <a:endParaRPr lang="en-US" dirty="0"/>
          </a:p>
          <a:p>
            <a:r>
              <a:rPr lang="en-US" dirty="0"/>
              <a:t>Dusting</a:t>
            </a:r>
          </a:p>
          <a:p>
            <a:pPr lvl="1"/>
            <a:r>
              <a:rPr lang="en-US" dirty="0"/>
              <a:t>Dust contains fungal spores </a:t>
            </a:r>
          </a:p>
          <a:p>
            <a:pPr lvl="1"/>
            <a:r>
              <a:rPr lang="en-US" dirty="0"/>
              <a:t>Top to bottom</a:t>
            </a:r>
          </a:p>
          <a:p>
            <a:pPr lvl="1"/>
            <a:r>
              <a:rPr lang="en-US" dirty="0"/>
              <a:t>Allow dust to fall to floor before mopping</a:t>
            </a:r>
          </a:p>
          <a:p>
            <a:pPr lvl="1"/>
            <a:r>
              <a:rPr lang="en-US" dirty="0"/>
              <a:t>Use a chemically treated microfiber cloth or dust mop</a:t>
            </a:r>
          </a:p>
          <a:p>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(Chou, 2014)</a:t>
            </a:r>
            <a:endParaRPr lang="en-US" sz="1100" dirty="0"/>
          </a:p>
        </p:txBody>
      </p:sp>
    </p:spTree>
    <p:extLst>
      <p:ext uri="{BB962C8B-B14F-4D97-AF65-F5344CB8AC3E}">
        <p14:creationId xmlns:p14="http://schemas.microsoft.com/office/powerpoint/2010/main" val="7391583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r>
              <a:rPr lang="en-US" sz="2400" dirty="0" smtClean="0"/>
              <a:t>Discuss the importance of proper cleaning and disinfection techniques in healthcare settings to prevent the transmission of pathogens</a:t>
            </a:r>
          </a:p>
          <a:p>
            <a:r>
              <a:rPr lang="en-US" sz="2400" dirty="0"/>
              <a:t>Analyze the impact of inadequate cleaning and disinfection practices on patient outcomes </a:t>
            </a:r>
            <a:endParaRPr lang="en-US" sz="2400" dirty="0" smtClean="0"/>
          </a:p>
          <a:p>
            <a:r>
              <a:rPr lang="en-US" sz="2400" dirty="0" smtClean="0"/>
              <a:t>Identify correct disinfectants based on the surface and contamination</a:t>
            </a:r>
          </a:p>
          <a:p>
            <a:r>
              <a:rPr lang="en-US" sz="2400" dirty="0" smtClean="0"/>
              <a:t>Demonstrate effective technique and frequency for cleaning and disinfecting based on guidelines and manufacturer’s instructions for use</a:t>
            </a:r>
          </a:p>
          <a:p>
            <a:r>
              <a:rPr lang="en-US" sz="2400" dirty="0" smtClean="0"/>
              <a:t>Apply tools to monitor and evaluate cleaning and disinfection efforts </a:t>
            </a:r>
            <a:endParaRPr lang="en-US" dirty="0"/>
          </a:p>
        </p:txBody>
      </p:sp>
    </p:spTree>
    <p:extLst>
      <p:ext uri="{BB962C8B-B14F-4D97-AF65-F5344CB8AC3E}">
        <p14:creationId xmlns:p14="http://schemas.microsoft.com/office/powerpoint/2010/main" val="19256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Around the room</a:t>
            </a:r>
            <a:endParaRPr lang="en-US" dirty="0"/>
          </a:p>
        </p:txBody>
      </p:sp>
      <p:sp>
        <p:nvSpPr>
          <p:cNvPr id="3" name="Content Placeholder 2"/>
          <p:cNvSpPr>
            <a:spLocks noGrp="1"/>
          </p:cNvSpPr>
          <p:nvPr>
            <p:ph idx="1"/>
          </p:nvPr>
        </p:nvSpPr>
        <p:spPr/>
        <p:txBody>
          <a:bodyPr/>
          <a:lstStyle/>
          <a:p>
            <a:r>
              <a:rPr lang="en-US" dirty="0" smtClean="0"/>
              <a:t>Walls, windows and doors</a:t>
            </a:r>
          </a:p>
          <a:p>
            <a:pPr lvl="1"/>
            <a:r>
              <a:rPr lang="en-US" dirty="0" smtClean="0"/>
              <a:t>Clean microfiber mop for walls </a:t>
            </a:r>
          </a:p>
          <a:p>
            <a:r>
              <a:rPr lang="en-US" dirty="0" smtClean="0"/>
              <a:t>Horizontal surfaces</a:t>
            </a:r>
          </a:p>
          <a:p>
            <a:pPr lvl="1"/>
            <a:r>
              <a:rPr lang="en-US" dirty="0" smtClean="0"/>
              <a:t>Wipes at regular frequency </a:t>
            </a:r>
          </a:p>
          <a:p>
            <a:pPr lvl="1"/>
            <a:r>
              <a:rPr lang="en-US" dirty="0" smtClean="0"/>
              <a:t>When visibly soiled, use EPA-registered disinfectant</a:t>
            </a:r>
          </a:p>
          <a:p>
            <a:r>
              <a:rPr lang="en-US" dirty="0" smtClean="0"/>
              <a:t>Mattresses and pillows</a:t>
            </a:r>
          </a:p>
          <a:p>
            <a:pPr lvl="1"/>
            <a:r>
              <a:rPr lang="en-US" dirty="0" smtClean="0"/>
              <a:t>Moisture resistant, easy to clean</a:t>
            </a:r>
          </a:p>
          <a:p>
            <a:pPr lvl="1"/>
            <a:r>
              <a:rPr lang="en-US" dirty="0" smtClean="0"/>
              <a:t>Discard if cracks, tears or permanent stains </a:t>
            </a:r>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(Chou, 2014)</a:t>
            </a:r>
            <a:endParaRPr lang="en-US" sz="1100" dirty="0"/>
          </a:p>
        </p:txBody>
      </p:sp>
    </p:spTree>
    <p:extLst>
      <p:ext uri="{BB962C8B-B14F-4D97-AF65-F5344CB8AC3E}">
        <p14:creationId xmlns:p14="http://schemas.microsoft.com/office/powerpoint/2010/main" val="24021320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Around the room</a:t>
            </a:r>
            <a:endParaRPr lang="en-US" dirty="0"/>
          </a:p>
        </p:txBody>
      </p:sp>
      <p:sp>
        <p:nvSpPr>
          <p:cNvPr id="3" name="Content Placeholder 2"/>
          <p:cNvSpPr>
            <a:spLocks noGrp="1"/>
          </p:cNvSpPr>
          <p:nvPr>
            <p:ph idx="1"/>
          </p:nvPr>
        </p:nvSpPr>
        <p:spPr/>
        <p:txBody>
          <a:bodyPr/>
          <a:lstStyle/>
          <a:p>
            <a:r>
              <a:rPr lang="en-US" dirty="0" smtClean="0"/>
              <a:t>Privacy curtains</a:t>
            </a:r>
          </a:p>
          <a:p>
            <a:pPr lvl="1"/>
            <a:r>
              <a:rPr lang="en-US" dirty="0" smtClean="0"/>
              <a:t>High touch item</a:t>
            </a:r>
          </a:p>
          <a:p>
            <a:pPr lvl="1"/>
            <a:r>
              <a:rPr lang="en-US" dirty="0" smtClean="0"/>
              <a:t>If in isolation, change and cleaned routinely and when soiled</a:t>
            </a:r>
          </a:p>
          <a:p>
            <a:pPr lvl="1"/>
            <a:r>
              <a:rPr lang="en-US" dirty="0" smtClean="0"/>
              <a:t>If contact isolation, removed and laundered after discharge</a:t>
            </a:r>
          </a:p>
          <a:p>
            <a:pPr lvl="1"/>
            <a:r>
              <a:rPr lang="en-US" dirty="0" smtClean="0"/>
              <a:t>Specific regulations for laundering </a:t>
            </a:r>
          </a:p>
          <a:p>
            <a:r>
              <a:rPr lang="en-US" dirty="0" smtClean="0"/>
              <a:t>Window treatments</a:t>
            </a:r>
          </a:p>
          <a:p>
            <a:pPr lvl="1"/>
            <a:r>
              <a:rPr lang="en-US" dirty="0" smtClean="0"/>
              <a:t>Should be washable or able to be cleaned </a:t>
            </a:r>
          </a:p>
          <a:p>
            <a:pPr lvl="1"/>
            <a:r>
              <a:rPr lang="en-US" dirty="0" smtClean="0"/>
              <a:t>Cleaned on a regular schedule and when soiled/contaminated</a:t>
            </a:r>
          </a:p>
          <a:p>
            <a:pPr marL="0" indent="0">
              <a:buNone/>
            </a:pPr>
            <a:endParaRPr lang="en-US" dirty="0" smtClean="0"/>
          </a:p>
          <a:p>
            <a:pPr lvl="1"/>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(Chou, 2014)</a:t>
            </a:r>
            <a:endParaRPr lang="en-US" sz="1100" dirty="0"/>
          </a:p>
        </p:txBody>
      </p:sp>
    </p:spTree>
    <p:extLst>
      <p:ext uri="{BB962C8B-B14F-4D97-AF65-F5344CB8AC3E}">
        <p14:creationId xmlns:p14="http://schemas.microsoft.com/office/powerpoint/2010/main" val="33278666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Bathrooms </a:t>
            </a:r>
            <a:endParaRPr lang="en-US" dirty="0"/>
          </a:p>
        </p:txBody>
      </p:sp>
      <p:sp>
        <p:nvSpPr>
          <p:cNvPr id="3" name="Content Placeholder 2"/>
          <p:cNvSpPr>
            <a:spLocks noGrp="1"/>
          </p:cNvSpPr>
          <p:nvPr>
            <p:ph idx="1"/>
          </p:nvPr>
        </p:nvSpPr>
        <p:spPr/>
        <p:txBody>
          <a:bodyPr/>
          <a:lstStyle/>
          <a:p>
            <a:r>
              <a:rPr lang="en-US" dirty="0" smtClean="0"/>
              <a:t>Special attention to high touch areas</a:t>
            </a:r>
          </a:p>
          <a:p>
            <a:r>
              <a:rPr lang="en-US" dirty="0" smtClean="0"/>
              <a:t>Check for mold in grout</a:t>
            </a:r>
          </a:p>
          <a:p>
            <a:r>
              <a:rPr lang="en-US" dirty="0" smtClean="0"/>
              <a:t>Remove mold appropriately with approved solution and friction</a:t>
            </a:r>
          </a:p>
          <a:p>
            <a:r>
              <a:rPr lang="en-US" dirty="0" smtClean="0"/>
              <a:t>Inspect counters for cracks and mold which would indicated replacement is needed </a:t>
            </a:r>
          </a:p>
          <a:p>
            <a:r>
              <a:rPr lang="en-US" dirty="0" smtClean="0"/>
              <a:t>Decontaminate in room and remove bedside commode as soon as no longer needed </a:t>
            </a:r>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(Chou, 2014)</a:t>
            </a:r>
            <a:endParaRPr lang="en-US" sz="1100" dirty="0"/>
          </a:p>
        </p:txBody>
      </p:sp>
    </p:spTree>
    <p:extLst>
      <p:ext uri="{BB962C8B-B14F-4D97-AF65-F5344CB8AC3E}">
        <p14:creationId xmlns:p14="http://schemas.microsoft.com/office/powerpoint/2010/main" val="35629750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Frequency of cleaning and disinfecting </a:t>
            </a:r>
            <a:endParaRPr lang="en-US" dirty="0"/>
          </a:p>
        </p:txBody>
      </p:sp>
      <p:sp>
        <p:nvSpPr>
          <p:cNvPr id="3" name="Content Placeholder 2"/>
          <p:cNvSpPr>
            <a:spLocks noGrp="1"/>
          </p:cNvSpPr>
          <p:nvPr>
            <p:ph idx="1"/>
          </p:nvPr>
        </p:nvSpPr>
        <p:spPr/>
        <p:txBody>
          <a:bodyPr/>
          <a:lstStyle/>
          <a:p>
            <a:r>
              <a:rPr lang="en-US" dirty="0" smtClean="0"/>
              <a:t>Walls, window and doors-regular schedule</a:t>
            </a:r>
          </a:p>
          <a:p>
            <a:pPr lvl="1"/>
            <a:r>
              <a:rPr lang="en-US" dirty="0" smtClean="0"/>
              <a:t>High touch items daily</a:t>
            </a:r>
            <a:endParaRPr lang="en-US" dirty="0"/>
          </a:p>
          <a:p>
            <a:r>
              <a:rPr lang="en-US" dirty="0" smtClean="0"/>
              <a:t>Horizontal surfaces-at least daily</a:t>
            </a:r>
          </a:p>
          <a:p>
            <a:r>
              <a:rPr lang="en-US" dirty="0" smtClean="0"/>
              <a:t>Mattresses and pillows-between patient use and when soiled</a:t>
            </a:r>
          </a:p>
          <a:p>
            <a:r>
              <a:rPr lang="en-US" dirty="0" smtClean="0"/>
              <a:t>Privacy curtains-regular schedule if no isolation</a:t>
            </a:r>
          </a:p>
          <a:p>
            <a:r>
              <a:rPr lang="en-US" dirty="0" smtClean="0"/>
              <a:t>Window treatments-regular schedule</a:t>
            </a:r>
          </a:p>
          <a:p>
            <a:r>
              <a:rPr lang="en-US" dirty="0" smtClean="0"/>
              <a:t>Bathrooms-at least daily</a:t>
            </a:r>
          </a:p>
          <a:p>
            <a:pPr lvl="1"/>
            <a:r>
              <a:rPr lang="en-US" dirty="0" smtClean="0"/>
              <a:t>If diarrhea or c. difficile increase to three times a day</a:t>
            </a:r>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(Chou, 2014)</a:t>
            </a:r>
            <a:endParaRPr lang="en-US" sz="1100" dirty="0"/>
          </a:p>
        </p:txBody>
      </p:sp>
    </p:spTree>
    <p:extLst>
      <p:ext uri="{BB962C8B-B14F-4D97-AF65-F5344CB8AC3E}">
        <p14:creationId xmlns:p14="http://schemas.microsoft.com/office/powerpoint/2010/main" val="15958419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and Evaluation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Processes and programs to optimize thoroughness of cleaning</a:t>
            </a:r>
          </a:p>
          <a:p>
            <a:r>
              <a:rPr lang="en-US" dirty="0" smtClean="0"/>
              <a:t>Implement objective monitoring programs </a:t>
            </a:r>
          </a:p>
          <a:p>
            <a:r>
              <a:rPr lang="en-US" dirty="0" smtClean="0"/>
              <a:t>Level 1 Program</a:t>
            </a:r>
          </a:p>
          <a:p>
            <a:pPr lvl="1"/>
            <a:r>
              <a:rPr lang="en-US" dirty="0" smtClean="0"/>
              <a:t>More basic</a:t>
            </a:r>
          </a:p>
          <a:p>
            <a:pPr lvl="1"/>
            <a:r>
              <a:rPr lang="en-US" dirty="0" smtClean="0"/>
              <a:t>Joint IPC/ES effort</a:t>
            </a:r>
          </a:p>
          <a:p>
            <a:pPr lvl="1"/>
            <a:r>
              <a:rPr lang="en-US" dirty="0" smtClean="0"/>
              <a:t>Hospital specific, but consistent with CDC standards </a:t>
            </a:r>
          </a:p>
          <a:p>
            <a:pPr lvl="1"/>
            <a:r>
              <a:rPr lang="en-US" dirty="0" smtClean="0"/>
              <a:t>Measures for monitoring</a:t>
            </a:r>
          </a:p>
          <a:p>
            <a:pPr lvl="1"/>
            <a:r>
              <a:rPr lang="en-US" dirty="0" smtClean="0"/>
              <a:t>Interventions to optimize practices</a:t>
            </a:r>
          </a:p>
          <a:p>
            <a:pPr lvl="1"/>
            <a:r>
              <a:rPr lang="en-US" dirty="0" smtClean="0"/>
              <a:t>Report to ICC and leadership</a:t>
            </a:r>
          </a:p>
          <a:p>
            <a:r>
              <a:rPr lang="en-US" dirty="0" smtClean="0"/>
              <a:t>Level 2 Program</a:t>
            </a:r>
          </a:p>
          <a:p>
            <a:pPr lvl="1"/>
            <a:r>
              <a:rPr lang="en-US" dirty="0" smtClean="0"/>
              <a:t>Similar to level 1</a:t>
            </a:r>
          </a:p>
          <a:p>
            <a:pPr lvl="1"/>
            <a:r>
              <a:rPr lang="en-US" dirty="0" smtClean="0"/>
              <a:t>Objective monitoring assessment with pre-intervention TDC score </a:t>
            </a:r>
          </a:p>
          <a:p>
            <a:pPr lvl="1"/>
            <a:r>
              <a:rPr lang="en-US" dirty="0" smtClean="0"/>
              <a:t>Structure education</a:t>
            </a:r>
          </a:p>
          <a:p>
            <a:pPr lvl="1"/>
            <a:r>
              <a:rPr lang="en-US" dirty="0" smtClean="0"/>
              <a:t>Ongoing, scheduled monitoring at least 3 times per year</a:t>
            </a:r>
          </a:p>
          <a:p>
            <a:pPr lvl="1"/>
            <a:r>
              <a:rPr lang="en-US" dirty="0" smtClean="0"/>
              <a:t>Ongoing education and feedback</a:t>
            </a:r>
          </a:p>
          <a:p>
            <a:pPr lvl="1"/>
            <a:r>
              <a:rPr lang="en-US" dirty="0" smtClean="0"/>
              <a:t>Standing agenda item</a:t>
            </a:r>
          </a:p>
          <a:p>
            <a:pPr lvl="1"/>
            <a:r>
              <a:rPr lang="en-US" dirty="0" smtClean="0"/>
              <a:t>Could report to state via NHSN checklist</a:t>
            </a:r>
          </a:p>
          <a:p>
            <a:pPr lvl="1"/>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(CDC, 2010)</a:t>
            </a:r>
            <a:endParaRPr lang="en-US" sz="1100" dirty="0"/>
          </a:p>
        </p:txBody>
      </p:sp>
    </p:spTree>
    <p:extLst>
      <p:ext uri="{BB962C8B-B14F-4D97-AF65-F5344CB8AC3E}">
        <p14:creationId xmlns:p14="http://schemas.microsoft.com/office/powerpoint/2010/main" val="32175168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Cleaning and Disinfection Processes </a:t>
            </a:r>
            <a:endParaRPr lang="en-US" dirty="0"/>
          </a:p>
        </p:txBody>
      </p:sp>
      <p:pic>
        <p:nvPicPr>
          <p:cNvPr id="4" name="Content Placeholder 3"/>
          <p:cNvPicPr>
            <a:picLocks noGrp="1" noChangeAspect="1"/>
          </p:cNvPicPr>
          <p:nvPr>
            <p:ph idx="1"/>
          </p:nvPr>
        </p:nvPicPr>
        <p:blipFill>
          <a:blip r:embed="rId3"/>
          <a:stretch>
            <a:fillRect/>
          </a:stretch>
        </p:blipFill>
        <p:spPr>
          <a:xfrm>
            <a:off x="4718583" y="375227"/>
            <a:ext cx="4664408" cy="5917135"/>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(CDC, 2010)</a:t>
            </a:r>
            <a:endParaRPr lang="en-US" sz="1100" dirty="0"/>
          </a:p>
        </p:txBody>
      </p:sp>
    </p:spTree>
    <p:extLst>
      <p:ext uri="{BB962C8B-B14F-4D97-AF65-F5344CB8AC3E}">
        <p14:creationId xmlns:p14="http://schemas.microsoft.com/office/powerpoint/2010/main" val="15761239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Cleaning and Disinfection Processes </a:t>
            </a:r>
          </a:p>
        </p:txBody>
      </p:sp>
      <p:sp>
        <p:nvSpPr>
          <p:cNvPr id="3" name="Content Placeholder 2"/>
          <p:cNvSpPr>
            <a:spLocks noGrp="1"/>
          </p:cNvSpPr>
          <p:nvPr>
            <p:ph idx="1"/>
          </p:nvPr>
        </p:nvSpPr>
        <p:spPr>
          <a:xfrm>
            <a:off x="844368" y="4197928"/>
            <a:ext cx="10502900" cy="2389908"/>
          </a:xfrm>
        </p:spPr>
        <p:txBody>
          <a:bodyPr>
            <a:normAutofit/>
          </a:bodyPr>
          <a:lstStyle/>
          <a:p>
            <a:r>
              <a:rPr lang="en-US" dirty="0" smtClean="0"/>
              <a:t>Evaluate high touch areas, bathroom surfaces, and other environmental surfaces</a:t>
            </a:r>
          </a:p>
          <a:p>
            <a:r>
              <a:rPr lang="en-US" dirty="0" smtClean="0"/>
              <a:t>Working spreadsheet</a:t>
            </a:r>
          </a:p>
          <a:p>
            <a:r>
              <a:rPr lang="en-US" dirty="0" smtClean="0"/>
              <a:t>Cleaned vs not cleaned (X or O)</a:t>
            </a:r>
          </a:p>
          <a:p>
            <a:r>
              <a:rPr lang="en-US" dirty="0" smtClean="0"/>
              <a:t>% of cleaned surfaces </a:t>
            </a:r>
            <a:endParaRPr lang="en-US" dirty="0"/>
          </a:p>
        </p:txBody>
      </p:sp>
      <p:pic>
        <p:nvPicPr>
          <p:cNvPr id="6" name="Content Placeholder 3"/>
          <p:cNvPicPr>
            <a:picLocks noChangeAspect="1"/>
          </p:cNvPicPr>
          <p:nvPr/>
        </p:nvPicPr>
        <p:blipFill>
          <a:blip r:embed="rId3"/>
          <a:stretch>
            <a:fillRect/>
          </a:stretch>
        </p:blipFill>
        <p:spPr>
          <a:xfrm>
            <a:off x="78121" y="1796683"/>
            <a:ext cx="11725952" cy="2075211"/>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(CDC, 2010)</a:t>
            </a:r>
            <a:endParaRPr lang="en-US" sz="1100" dirty="0"/>
          </a:p>
        </p:txBody>
      </p:sp>
    </p:spTree>
    <p:extLst>
      <p:ext uri="{BB962C8B-B14F-4D97-AF65-F5344CB8AC3E}">
        <p14:creationId xmlns:p14="http://schemas.microsoft.com/office/powerpoint/2010/main" val="31739065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for evaluating </a:t>
            </a:r>
            <a:endParaRPr lang="en-US" dirty="0"/>
          </a:p>
        </p:txBody>
      </p:sp>
      <p:sp>
        <p:nvSpPr>
          <p:cNvPr id="3" name="Content Placeholder 2"/>
          <p:cNvSpPr>
            <a:spLocks noGrp="1"/>
          </p:cNvSpPr>
          <p:nvPr>
            <p:ph idx="1"/>
          </p:nvPr>
        </p:nvSpPr>
        <p:spPr/>
        <p:txBody>
          <a:bodyPr/>
          <a:lstStyle/>
          <a:p>
            <a:r>
              <a:rPr lang="en-US" dirty="0" smtClean="0"/>
              <a:t>Direct practice observation</a:t>
            </a:r>
          </a:p>
          <a:p>
            <a:r>
              <a:rPr lang="en-US" dirty="0" smtClean="0"/>
              <a:t>Swab cultures</a:t>
            </a:r>
          </a:p>
          <a:p>
            <a:r>
              <a:rPr lang="en-US" dirty="0" smtClean="0"/>
              <a:t>Agar slide cultures </a:t>
            </a:r>
          </a:p>
          <a:p>
            <a:r>
              <a:rPr lang="en-US" dirty="0" smtClean="0"/>
              <a:t>Fluorescent markers </a:t>
            </a:r>
          </a:p>
          <a:p>
            <a:r>
              <a:rPr lang="en-US" dirty="0" smtClean="0"/>
              <a:t>ATP </a:t>
            </a:r>
            <a:r>
              <a:rPr lang="en-US" dirty="0" err="1" smtClean="0"/>
              <a:t>Biolumuminesence</a:t>
            </a:r>
            <a:r>
              <a:rPr lang="en-US" dirty="0" smtClean="0"/>
              <a:t> </a:t>
            </a:r>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(CDC, 2010)</a:t>
            </a:r>
            <a:endParaRPr lang="en-US" sz="1100" dirty="0"/>
          </a:p>
        </p:txBody>
      </p:sp>
    </p:spTree>
    <p:extLst>
      <p:ext uri="{BB962C8B-B14F-4D97-AF65-F5344CB8AC3E}">
        <p14:creationId xmlns:p14="http://schemas.microsoft.com/office/powerpoint/2010/main" val="35932494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Objects to evaluate</a:t>
            </a:r>
            <a:endParaRPr lang="en-US" dirty="0"/>
          </a:p>
        </p:txBody>
      </p:sp>
      <p:sp>
        <p:nvSpPr>
          <p:cNvPr id="3" name="Content Placeholder 2"/>
          <p:cNvSpPr>
            <a:spLocks noGrp="1"/>
          </p:cNvSpPr>
          <p:nvPr>
            <p:ph idx="1"/>
          </p:nvPr>
        </p:nvSpPr>
        <p:spPr/>
        <p:txBody>
          <a:bodyPr numCol="2"/>
          <a:lstStyle/>
          <a:p>
            <a:r>
              <a:rPr lang="en-US" dirty="0" smtClean="0"/>
              <a:t>Bed rails</a:t>
            </a:r>
          </a:p>
          <a:p>
            <a:r>
              <a:rPr lang="en-US" dirty="0" smtClean="0"/>
              <a:t>Tray tables</a:t>
            </a:r>
          </a:p>
          <a:p>
            <a:r>
              <a:rPr lang="en-US" dirty="0" smtClean="0"/>
              <a:t>Call boxes</a:t>
            </a:r>
          </a:p>
          <a:p>
            <a:r>
              <a:rPr lang="en-US" dirty="0" smtClean="0"/>
              <a:t>Telephones </a:t>
            </a:r>
          </a:p>
          <a:p>
            <a:r>
              <a:rPr lang="en-US" dirty="0" smtClean="0"/>
              <a:t>Bedside tables</a:t>
            </a:r>
          </a:p>
          <a:p>
            <a:r>
              <a:rPr lang="en-US" dirty="0" smtClean="0"/>
              <a:t>Patient chairs</a:t>
            </a:r>
          </a:p>
          <a:p>
            <a:r>
              <a:rPr lang="en-US" dirty="0" smtClean="0"/>
              <a:t>IV pole</a:t>
            </a:r>
          </a:p>
          <a:p>
            <a:r>
              <a:rPr lang="en-US" dirty="0" smtClean="0"/>
              <a:t>Sinks </a:t>
            </a:r>
          </a:p>
          <a:p>
            <a:r>
              <a:rPr lang="en-US" dirty="0" smtClean="0"/>
              <a:t>Light switches </a:t>
            </a:r>
          </a:p>
          <a:p>
            <a:r>
              <a:rPr lang="en-US" dirty="0" smtClean="0"/>
              <a:t>Door knobs and handles</a:t>
            </a:r>
          </a:p>
          <a:p>
            <a:r>
              <a:rPr lang="en-US" dirty="0" smtClean="0"/>
              <a:t>Toilet area including handrails</a:t>
            </a:r>
          </a:p>
          <a:p>
            <a:r>
              <a:rPr lang="en-US" dirty="0" smtClean="0"/>
              <a:t>Toilet seats</a:t>
            </a:r>
          </a:p>
          <a:p>
            <a:r>
              <a:rPr lang="en-US" dirty="0" smtClean="0"/>
              <a:t>Toilet handles</a:t>
            </a:r>
          </a:p>
          <a:p>
            <a:r>
              <a:rPr lang="en-US" dirty="0" smtClean="0"/>
              <a:t>Bed pan cleaning equipment</a:t>
            </a:r>
          </a:p>
          <a:p>
            <a:r>
              <a:rPr lang="en-US" dirty="0" smtClean="0"/>
              <a:t>IV pump control panel</a:t>
            </a:r>
          </a:p>
          <a:p>
            <a:r>
              <a:rPr lang="en-US" dirty="0" smtClean="0"/>
              <a:t>Monitor control panel</a:t>
            </a:r>
          </a:p>
          <a:p>
            <a:r>
              <a:rPr lang="en-US" dirty="0" smtClean="0"/>
              <a:t>Monitor touch screen</a:t>
            </a:r>
          </a:p>
          <a:p>
            <a:r>
              <a:rPr lang="en-US" dirty="0" smtClean="0"/>
              <a:t>Monitor cables</a:t>
            </a:r>
          </a:p>
          <a:p>
            <a:r>
              <a:rPr lang="en-US" dirty="0" smtClean="0"/>
              <a:t>Ventilator touch screens </a:t>
            </a:r>
          </a:p>
          <a:p>
            <a:pPr marL="0" indent="0">
              <a:buNone/>
            </a:pPr>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(CDC, 2010)</a:t>
            </a:r>
            <a:endParaRPr lang="en-US" sz="1100" dirty="0"/>
          </a:p>
        </p:txBody>
      </p:sp>
    </p:spTree>
    <p:extLst>
      <p:ext uri="{BB962C8B-B14F-4D97-AF65-F5344CB8AC3E}">
        <p14:creationId xmlns:p14="http://schemas.microsoft.com/office/powerpoint/2010/main" val="39347083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a:t>
            </a:r>
            <a:endParaRPr lang="en-US" dirty="0"/>
          </a:p>
        </p:txBody>
      </p:sp>
      <p:pic>
        <p:nvPicPr>
          <p:cNvPr id="4" name="Content Placeholder 3"/>
          <p:cNvPicPr>
            <a:picLocks noGrp="1" noChangeAspect="1"/>
          </p:cNvPicPr>
          <p:nvPr>
            <p:ph idx="1"/>
          </p:nvPr>
        </p:nvPicPr>
        <p:blipFill>
          <a:blip r:embed="rId3"/>
          <a:stretch>
            <a:fillRect/>
          </a:stretch>
        </p:blipFill>
        <p:spPr>
          <a:xfrm>
            <a:off x="120160" y="1796683"/>
            <a:ext cx="11705100" cy="3449782"/>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a:t>
            </a:r>
            <a:r>
              <a:rPr lang="en-US" sz="1100" dirty="0" err="1" smtClean="0"/>
              <a:t>Rutala</a:t>
            </a:r>
            <a:r>
              <a:rPr lang="en-US" sz="1100" dirty="0"/>
              <a:t> </a:t>
            </a:r>
            <a:r>
              <a:rPr lang="en-US" sz="1100" dirty="0" smtClean="0"/>
              <a:t>&amp; Weber, 2019)</a:t>
            </a:r>
            <a:endParaRPr lang="en-US" sz="1100" dirty="0"/>
          </a:p>
        </p:txBody>
      </p:sp>
    </p:spTree>
    <p:extLst>
      <p:ext uri="{BB962C8B-B14F-4D97-AF65-F5344CB8AC3E}">
        <p14:creationId xmlns:p14="http://schemas.microsoft.com/office/powerpoint/2010/main" val="39391255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Pathogens and </a:t>
            </a:r>
            <a:r>
              <a:rPr lang="en-US" dirty="0"/>
              <a:t>the environment</a:t>
            </a:r>
          </a:p>
        </p:txBody>
      </p:sp>
      <p:sp>
        <p:nvSpPr>
          <p:cNvPr id="3" name="Content Placeholder 2"/>
          <p:cNvSpPr>
            <a:spLocks noGrp="1"/>
          </p:cNvSpPr>
          <p:nvPr>
            <p:ph idx="1"/>
          </p:nvPr>
        </p:nvSpPr>
        <p:spPr/>
        <p:txBody>
          <a:bodyPr/>
          <a:lstStyle/>
          <a:p>
            <a:r>
              <a:rPr lang="en-US" dirty="0" smtClean="0"/>
              <a:t>Pathogens are everywhere</a:t>
            </a:r>
          </a:p>
          <a:p>
            <a:r>
              <a:rPr lang="en-US" dirty="0" smtClean="0"/>
              <a:t>Some are not harmful, while others are</a:t>
            </a:r>
          </a:p>
          <a:p>
            <a:r>
              <a:rPr lang="en-US" dirty="0" smtClean="0"/>
              <a:t>Live in reservoirs </a:t>
            </a:r>
            <a:endParaRPr lang="en-US" dirty="0"/>
          </a:p>
          <a:p>
            <a:r>
              <a:rPr lang="en-US" dirty="0" smtClean="0"/>
              <a:t>Spread via a variety of pathways </a:t>
            </a:r>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(CDC, 2022c)</a:t>
            </a:r>
            <a:endParaRPr lang="en-US" sz="1100" dirty="0"/>
          </a:p>
        </p:txBody>
      </p:sp>
    </p:spTree>
    <p:extLst>
      <p:ext uri="{BB962C8B-B14F-4D97-AF65-F5344CB8AC3E}">
        <p14:creationId xmlns:p14="http://schemas.microsoft.com/office/powerpoint/2010/main" val="38493166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Trainings and education </a:t>
            </a:r>
            <a:br>
              <a:rPr lang="en-US" dirty="0" smtClean="0"/>
            </a:br>
            <a:r>
              <a:rPr lang="en-US" dirty="0"/>
              <a:t/>
            </a:r>
            <a:br>
              <a:rPr lang="en-US" dirty="0"/>
            </a:br>
            <a:endParaRPr lang="en-US" dirty="0"/>
          </a:p>
        </p:txBody>
      </p:sp>
      <p:sp>
        <p:nvSpPr>
          <p:cNvPr id="3" name="Content Placeholder 2"/>
          <p:cNvSpPr>
            <a:spLocks noGrp="1"/>
          </p:cNvSpPr>
          <p:nvPr>
            <p:ph idx="1"/>
          </p:nvPr>
        </p:nvSpPr>
        <p:spPr>
          <a:xfrm>
            <a:off x="3869268" y="864109"/>
            <a:ext cx="7315200" cy="1099774"/>
          </a:xfrm>
        </p:spPr>
        <p:txBody>
          <a:bodyPr/>
          <a:lstStyle/>
          <a:p>
            <a:r>
              <a:rPr lang="en-US" dirty="0" smtClean="0"/>
              <a:t>Certified Healthcare Environmental Services Technician (CHEST) Training </a:t>
            </a:r>
            <a:endParaRPr lang="en-US" dirty="0"/>
          </a:p>
        </p:txBody>
      </p:sp>
      <p:pic>
        <p:nvPicPr>
          <p:cNvPr id="4" name="Picture 3"/>
          <p:cNvPicPr>
            <a:picLocks noChangeAspect="1"/>
          </p:cNvPicPr>
          <p:nvPr/>
        </p:nvPicPr>
        <p:blipFill>
          <a:blip r:embed="rId3"/>
          <a:stretch>
            <a:fillRect/>
          </a:stretch>
        </p:blipFill>
        <p:spPr>
          <a:xfrm>
            <a:off x="3781872" y="1963883"/>
            <a:ext cx="3876230" cy="3328389"/>
          </a:xfrm>
          <a:prstGeom prst="rect">
            <a:avLst/>
          </a:prstGeom>
        </p:spPr>
      </p:pic>
      <p:pic>
        <p:nvPicPr>
          <p:cNvPr id="7" name="Picture 6"/>
          <p:cNvPicPr>
            <a:picLocks noChangeAspect="1"/>
          </p:cNvPicPr>
          <p:nvPr/>
        </p:nvPicPr>
        <p:blipFill>
          <a:blip r:embed="rId4"/>
          <a:stretch>
            <a:fillRect/>
          </a:stretch>
        </p:blipFill>
        <p:spPr>
          <a:xfrm>
            <a:off x="7916206" y="3018466"/>
            <a:ext cx="2073148" cy="3309598"/>
          </a:xfrm>
          <a:prstGeom prst="rect">
            <a:avLst/>
          </a:prstGeom>
        </p:spPr>
      </p:pic>
      <p:pic>
        <p:nvPicPr>
          <p:cNvPr id="8" name="Picture 7"/>
          <p:cNvPicPr>
            <a:picLocks noChangeAspect="1"/>
          </p:cNvPicPr>
          <p:nvPr/>
        </p:nvPicPr>
        <p:blipFill>
          <a:blip r:embed="rId5"/>
          <a:stretch>
            <a:fillRect/>
          </a:stretch>
        </p:blipFill>
        <p:spPr>
          <a:xfrm>
            <a:off x="9433344" y="1532752"/>
            <a:ext cx="2095238" cy="1485714"/>
          </a:xfrm>
          <a:prstGeom prst="rect">
            <a:avLst/>
          </a:prstGeom>
        </p:spPr>
      </p:pic>
      <p:sp>
        <p:nvSpPr>
          <p:cNvPr id="9" name="TextBox 8"/>
          <p:cNvSpPr txBox="1"/>
          <p:nvPr/>
        </p:nvSpPr>
        <p:spPr>
          <a:xfrm>
            <a:off x="845200" y="6328064"/>
            <a:ext cx="2708490" cy="261610"/>
          </a:xfrm>
          <a:prstGeom prst="rect">
            <a:avLst/>
          </a:prstGeom>
          <a:noFill/>
        </p:spPr>
        <p:txBody>
          <a:bodyPr wrap="square" rtlCol="0">
            <a:spAutoFit/>
          </a:bodyPr>
          <a:lstStyle/>
          <a:p>
            <a:r>
              <a:rPr lang="en-US" sz="1100" dirty="0" smtClean="0"/>
              <a:t>(</a:t>
            </a:r>
            <a:r>
              <a:rPr lang="en-US" sz="1100" dirty="0" err="1" smtClean="0"/>
              <a:t>Hewage</a:t>
            </a:r>
            <a:r>
              <a:rPr lang="en-US" sz="1100" dirty="0" smtClean="0"/>
              <a:t> et al., 2021; Wilder, 2023)</a:t>
            </a:r>
            <a:endParaRPr lang="en-US" sz="1100" dirty="0"/>
          </a:p>
        </p:txBody>
      </p:sp>
    </p:spTree>
    <p:extLst>
      <p:ext uri="{BB962C8B-B14F-4D97-AF65-F5344CB8AC3E}">
        <p14:creationId xmlns:p14="http://schemas.microsoft.com/office/powerpoint/2010/main" val="28887642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References </a:t>
            </a:r>
            <a:endParaRPr lang="en-US" dirty="0"/>
          </a:p>
        </p:txBody>
      </p:sp>
      <p:sp>
        <p:nvSpPr>
          <p:cNvPr id="8" name="Content Placeholder 7"/>
          <p:cNvSpPr>
            <a:spLocks noGrp="1"/>
          </p:cNvSpPr>
          <p:nvPr>
            <p:ph idx="1"/>
          </p:nvPr>
        </p:nvSpPr>
        <p:spPr>
          <a:xfrm>
            <a:off x="844368" y="1796683"/>
            <a:ext cx="10502900" cy="3720890"/>
          </a:xfrm>
        </p:spPr>
        <p:txBody>
          <a:bodyPr>
            <a:normAutofit fontScale="92500" lnSpcReduction="10000"/>
          </a:bodyPr>
          <a:lstStyle/>
          <a:p>
            <a:r>
              <a:rPr lang="en-US" sz="1700" dirty="0" err="1" smtClean="0"/>
              <a:t>Artasensi</a:t>
            </a:r>
            <a:r>
              <a:rPr lang="en-US" sz="1700" dirty="0" smtClean="0"/>
              <a:t>, A., </a:t>
            </a:r>
            <a:r>
              <a:rPr lang="en-US" sz="1700" dirty="0" err="1" smtClean="0"/>
              <a:t>Mazzotta</a:t>
            </a:r>
            <a:r>
              <a:rPr lang="en-US" sz="1700" dirty="0" smtClean="0"/>
              <a:t>, S., &amp; </a:t>
            </a:r>
            <a:r>
              <a:rPr lang="en-US" sz="1700" dirty="0" err="1" smtClean="0"/>
              <a:t>Fumagalli</a:t>
            </a:r>
            <a:r>
              <a:rPr lang="en-US" sz="1700" dirty="0" smtClean="0"/>
              <a:t>, L. (2021). Back to Basics: Choosing the Appropriate Surface Disinfectant. </a:t>
            </a:r>
            <a:r>
              <a:rPr lang="en-US" sz="1700" i="1" dirty="0" smtClean="0"/>
              <a:t>Antibiotics (Basel, Switzerland)</a:t>
            </a:r>
            <a:r>
              <a:rPr lang="en-US" sz="1700" dirty="0" smtClean="0"/>
              <a:t>, </a:t>
            </a:r>
            <a:r>
              <a:rPr lang="en-US" sz="1700" i="1" dirty="0" smtClean="0"/>
              <a:t>10</a:t>
            </a:r>
            <a:r>
              <a:rPr lang="en-US" sz="1700" dirty="0" smtClean="0"/>
              <a:t>(6), 613. </a:t>
            </a:r>
            <a:r>
              <a:rPr lang="en-US" sz="1700" dirty="0" smtClean="0">
                <a:hlinkClick r:id="rId3"/>
              </a:rPr>
              <a:t>https://doi.org/10.3390/antibiotics10060613</a:t>
            </a:r>
            <a:endParaRPr lang="en-US" sz="1700" dirty="0" smtClean="0"/>
          </a:p>
          <a:p>
            <a:r>
              <a:rPr lang="en-US" sz="1700" dirty="0" smtClean="0"/>
              <a:t>Centers for Disease Control and Prevention (CDC). (May 4, 2023a). Examples of high-touch surfaces in a specialized patient area. </a:t>
            </a:r>
            <a:r>
              <a:rPr lang="en-US" sz="1700" dirty="0" smtClean="0">
                <a:hlinkClick r:id="rId4"/>
              </a:rPr>
              <a:t>Appendix C: Examples of High-Touch Surfaces | Environmental Cleaning in Global Healthcare Settings | HAI | CDC</a:t>
            </a:r>
            <a:endParaRPr lang="en-US" sz="1700" dirty="0" smtClean="0"/>
          </a:p>
          <a:p>
            <a:r>
              <a:rPr lang="en-US" sz="1700" dirty="0" smtClean="0"/>
              <a:t>Centers for Disease Control and Prevention (CDC). (July 28, 2023b). HAI Pathogens and Antimicrobial Resistance Report, 2018-2021</a:t>
            </a:r>
            <a:r>
              <a:rPr lang="en-US" sz="1700" dirty="0" smtClean="0">
                <a:solidFill>
                  <a:schemeClr val="tx1"/>
                </a:solidFill>
              </a:rPr>
              <a:t>. </a:t>
            </a:r>
            <a:r>
              <a:rPr lang="en-US" sz="1700" dirty="0" smtClean="0">
                <a:hlinkClick r:id="rId5"/>
              </a:rPr>
              <a:t>HAI Pathogens and Antimicrobial Resistance Report, 2018-2021 | NHSN | CDC</a:t>
            </a:r>
            <a:endParaRPr lang="en-US" sz="1700" dirty="0" smtClean="0"/>
          </a:p>
          <a:p>
            <a:r>
              <a:rPr lang="en-US" sz="1700" dirty="0" smtClean="0"/>
              <a:t>Centers for Disease Control and Prevention (CDC). (October 30, 2023c). </a:t>
            </a:r>
            <a:r>
              <a:rPr lang="en-US" sz="1700" i="1" dirty="0" smtClean="0"/>
              <a:t>How to Read a Disinfectant Label. </a:t>
            </a:r>
            <a:r>
              <a:rPr lang="en-US" sz="1700" dirty="0" smtClean="0"/>
              <a:t>Project Firstline. </a:t>
            </a:r>
            <a:r>
              <a:rPr lang="en-US" sz="1700" dirty="0" smtClean="0">
                <a:hlinkClick r:id="rId6"/>
              </a:rPr>
              <a:t>How to Read a Disinfectant Label (cdc.gov)</a:t>
            </a:r>
            <a:endParaRPr lang="en-US" sz="1700" dirty="0" smtClean="0"/>
          </a:p>
          <a:p>
            <a:r>
              <a:rPr lang="en-US" sz="1800" dirty="0"/>
              <a:t>Centers for Disease Control and Prevention (CDC). (November, 20, </a:t>
            </a:r>
            <a:r>
              <a:rPr lang="en-US" sz="1800" dirty="0" smtClean="0"/>
              <a:t>2023d). </a:t>
            </a:r>
            <a:r>
              <a:rPr lang="en-US" sz="1800" dirty="0"/>
              <a:t>Session 2: Environmental Reservoirs (Slide Set). </a:t>
            </a:r>
            <a:r>
              <a:rPr lang="en-US" sz="1800" dirty="0">
                <a:hlinkClick r:id="rId7"/>
              </a:rPr>
              <a:t>https://www.cdc.gov/infectioncontrol/ppt/Healthcare-Training-ReservoirsTK-S2-Slides-508.pptx</a:t>
            </a:r>
            <a:r>
              <a:rPr lang="en-US" sz="1800" dirty="0"/>
              <a:t>  </a:t>
            </a:r>
            <a:endParaRPr lang="en-US" sz="1700" dirty="0" smtClean="0"/>
          </a:p>
          <a:p>
            <a:r>
              <a:rPr lang="en-US" sz="1700" dirty="0" smtClean="0"/>
              <a:t>Centers for Disease Control and Prevention (CDC). (April 28, 2022a). Chain of Infection Components. </a:t>
            </a:r>
            <a:r>
              <a:rPr lang="en-US" sz="1700" i="1" dirty="0" smtClean="0"/>
              <a:t>NIOSH. </a:t>
            </a:r>
            <a:r>
              <a:rPr lang="en-US" sz="1700" dirty="0" smtClean="0">
                <a:hlinkClick r:id="rId8"/>
              </a:rPr>
              <a:t>Chain of Infection Components (cdc.gov)</a:t>
            </a:r>
            <a:endParaRPr lang="en-US" sz="1700" dirty="0" smtClean="0"/>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22819972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p:txBody>
          <a:bodyPr>
            <a:normAutofit/>
          </a:bodyPr>
          <a:lstStyle/>
          <a:p>
            <a:r>
              <a:rPr lang="en-US" sz="1700" dirty="0" smtClean="0"/>
              <a:t>Centers </a:t>
            </a:r>
            <a:r>
              <a:rPr lang="en-US" sz="1700" dirty="0"/>
              <a:t>for Disease Control and Prevention (CDC). (March 11, </a:t>
            </a:r>
            <a:r>
              <a:rPr lang="en-US" sz="1700" dirty="0" smtClean="0"/>
              <a:t>2022b). </a:t>
            </a:r>
            <a:r>
              <a:rPr lang="en-US" sz="1700" i="1" dirty="0"/>
              <a:t>Germs Live in the Environment</a:t>
            </a:r>
            <a:r>
              <a:rPr lang="en-US" sz="1700" dirty="0"/>
              <a:t>. Project Firstline. </a:t>
            </a:r>
            <a:r>
              <a:rPr lang="en-US" sz="1700" dirty="0">
                <a:hlinkClick r:id="rId2"/>
              </a:rPr>
              <a:t>Germs Live in the Environment | Project Firstline | Infection Control | CDC</a:t>
            </a:r>
            <a:endParaRPr lang="en-US" sz="1700" dirty="0"/>
          </a:p>
          <a:p>
            <a:r>
              <a:rPr lang="en-US" sz="1700" dirty="0"/>
              <a:t>Centers for Disease Control and Prevention (CDC). (March 11, </a:t>
            </a:r>
            <a:r>
              <a:rPr lang="en-US" sz="1700" dirty="0" smtClean="0"/>
              <a:t>2022c). </a:t>
            </a:r>
            <a:r>
              <a:rPr lang="en-US" sz="1700" i="1" dirty="0"/>
              <a:t>Learn Where Germs Live in Healthcare</a:t>
            </a:r>
            <a:r>
              <a:rPr lang="en-US" sz="1700" dirty="0"/>
              <a:t>. Project Firstline. </a:t>
            </a:r>
            <a:r>
              <a:rPr lang="en-US" sz="1700" dirty="0">
                <a:hlinkClick r:id="rId3"/>
              </a:rPr>
              <a:t>Learn Where Germs Live in Health Care | Project Firstline | Infection Control | CDC</a:t>
            </a:r>
            <a:endParaRPr lang="en-US" sz="1700" dirty="0"/>
          </a:p>
          <a:p>
            <a:r>
              <a:rPr lang="en-US" sz="1700" dirty="0"/>
              <a:t>Centers for Disease Control and Prevention (CDC). (March 24, </a:t>
            </a:r>
            <a:r>
              <a:rPr lang="en-US" sz="1700" dirty="0" smtClean="0"/>
              <a:t>2022d). </a:t>
            </a:r>
            <a:r>
              <a:rPr lang="en-US" sz="1700" i="1" dirty="0"/>
              <a:t>Recognize Infection Risks in Health Care</a:t>
            </a:r>
            <a:r>
              <a:rPr lang="en-US" sz="1700" dirty="0"/>
              <a:t>. Project Firstline. </a:t>
            </a:r>
            <a:r>
              <a:rPr lang="en-US" sz="1700" dirty="0">
                <a:hlinkClick r:id="rId4"/>
              </a:rPr>
              <a:t>Recognize Infection Control Risks in Health Care | Project Firstline | CDC</a:t>
            </a:r>
            <a:endParaRPr lang="en-US" sz="1700" dirty="0"/>
          </a:p>
          <a:p>
            <a:r>
              <a:rPr lang="en-US" sz="1700" dirty="0"/>
              <a:t>Centers for Disease Control (CDC). (January 28, </a:t>
            </a:r>
            <a:r>
              <a:rPr lang="en-US" sz="1700" dirty="0" smtClean="0"/>
              <a:t>2022e). </a:t>
            </a:r>
            <a:r>
              <a:rPr lang="en-US" sz="1700" i="1" dirty="0"/>
              <a:t>Cleaning? Disinfection? What is the Difference? </a:t>
            </a:r>
            <a:r>
              <a:rPr lang="en-US" sz="1700" dirty="0">
                <a:hlinkClick r:id="rId5"/>
              </a:rPr>
              <a:t>cdc.gov/</a:t>
            </a:r>
            <a:r>
              <a:rPr lang="en-US" sz="1700" dirty="0" err="1">
                <a:hlinkClick r:id="rId5"/>
              </a:rPr>
              <a:t>infectioncontrol</a:t>
            </a:r>
            <a:r>
              <a:rPr lang="en-US" sz="1700" dirty="0">
                <a:hlinkClick r:id="rId5"/>
              </a:rPr>
              <a:t>/</a:t>
            </a:r>
            <a:r>
              <a:rPr lang="en-US" sz="1700" dirty="0" err="1">
                <a:hlinkClick r:id="rId5"/>
              </a:rPr>
              <a:t>projectfirstline</a:t>
            </a:r>
            <a:r>
              <a:rPr lang="en-US" sz="1700" dirty="0">
                <a:hlinkClick r:id="rId5"/>
              </a:rPr>
              <a:t>/videos/Ep16-CLEANING-LoRes.mp4</a:t>
            </a:r>
            <a:endParaRPr lang="en-US" sz="1700" dirty="0"/>
          </a:p>
          <a:p>
            <a:endParaRPr lang="en-US" dirty="0"/>
          </a:p>
        </p:txBody>
      </p:sp>
    </p:spTree>
    <p:extLst>
      <p:ext uri="{BB962C8B-B14F-4D97-AF65-F5344CB8AC3E}">
        <p14:creationId xmlns:p14="http://schemas.microsoft.com/office/powerpoint/2010/main" val="35497714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631" y="746510"/>
            <a:ext cx="10502900" cy="831963"/>
          </a:xfrm>
        </p:spPr>
        <p:txBody>
          <a:bodyPr/>
          <a:lstStyle/>
          <a:p>
            <a:r>
              <a:rPr lang="en-US" dirty="0" smtClean="0"/>
              <a:t>References </a:t>
            </a:r>
            <a:endParaRPr lang="en-US" dirty="0"/>
          </a:p>
        </p:txBody>
      </p:sp>
      <p:sp>
        <p:nvSpPr>
          <p:cNvPr id="3" name="Content Placeholder 2"/>
          <p:cNvSpPr>
            <a:spLocks noGrp="1"/>
          </p:cNvSpPr>
          <p:nvPr>
            <p:ph idx="1"/>
          </p:nvPr>
        </p:nvSpPr>
        <p:spPr>
          <a:xfrm>
            <a:off x="771631" y="1381993"/>
            <a:ext cx="10502900" cy="3927762"/>
          </a:xfrm>
        </p:spPr>
        <p:txBody>
          <a:bodyPr>
            <a:noAutofit/>
          </a:bodyPr>
          <a:lstStyle/>
          <a:p>
            <a:r>
              <a:rPr lang="en-US" sz="1600" dirty="0" smtClean="0"/>
              <a:t>Center </a:t>
            </a:r>
            <a:r>
              <a:rPr lang="en-US" sz="1600" dirty="0"/>
              <a:t>for Disease Control and Prevention (CDC). (October, 13, 2020). </a:t>
            </a:r>
            <a:r>
              <a:rPr lang="en-US" sz="1600" i="1" dirty="0"/>
              <a:t>Reduce Risk for Surfaces. </a:t>
            </a:r>
            <a:r>
              <a:rPr lang="en-US" sz="1600" dirty="0">
                <a:hlinkClick r:id="rId2"/>
              </a:rPr>
              <a:t>Reduce Risk from Surfaces | HAI | </a:t>
            </a:r>
            <a:r>
              <a:rPr lang="en-US" sz="1600" dirty="0" smtClean="0">
                <a:hlinkClick r:id="rId2"/>
              </a:rPr>
              <a:t>CDC</a:t>
            </a:r>
            <a:endParaRPr lang="en-US" sz="1600" dirty="0"/>
          </a:p>
          <a:p>
            <a:r>
              <a:rPr lang="en-US" sz="1600" dirty="0"/>
              <a:t>Centers for Disease Control and Prevention (CDC). (September 18, 2016). </a:t>
            </a:r>
            <a:r>
              <a:rPr lang="en-US" sz="1600" dirty="0">
                <a:solidFill>
                  <a:schemeClr val="tx1"/>
                </a:solidFill>
              </a:rPr>
              <a:t>Guideline for Disinfection and Sterilization in Healthcare Facilities. </a:t>
            </a:r>
            <a:r>
              <a:rPr lang="en-US" sz="1600" dirty="0">
                <a:hlinkClick r:id="rId3"/>
              </a:rPr>
              <a:t>Table 2 | Disinfection &amp; Sterilization Guidelines | Guidelines Library | Infection Control | CDC</a:t>
            </a:r>
            <a:endParaRPr lang="en-US" sz="1600" dirty="0"/>
          </a:p>
          <a:p>
            <a:r>
              <a:rPr lang="en-US" sz="1600" dirty="0"/>
              <a:t>Centers for Disease Control and Prevention (CDC). (December 2010). Options for Evaluating Environmental Cleaning. </a:t>
            </a:r>
            <a:r>
              <a:rPr lang="en-US" sz="1600" dirty="0">
                <a:hlinkClick r:id="rId4"/>
              </a:rPr>
              <a:t>Environmental Evaluation Working Group (cdc.gov)</a:t>
            </a:r>
            <a:endParaRPr lang="en-US" sz="1600" dirty="0"/>
          </a:p>
          <a:p>
            <a:r>
              <a:rPr lang="en-US" sz="1600" dirty="0"/>
              <a:t>Chou, T. (October 2, 2014). </a:t>
            </a:r>
            <a:r>
              <a:rPr lang="en-US" sz="1600" i="1" dirty="0"/>
              <a:t>Environmental Services. </a:t>
            </a:r>
            <a:r>
              <a:rPr lang="en-US" sz="1600" dirty="0"/>
              <a:t>APIC Text. 109. Environmental Services | Infection Prevention for Support Services and the Care Environment | Table of Contents | </a:t>
            </a:r>
            <a:r>
              <a:rPr lang="en-US" sz="1600" dirty="0" smtClean="0"/>
              <a:t>APIC</a:t>
            </a:r>
          </a:p>
          <a:p>
            <a:r>
              <a:rPr lang="en-US" sz="1600" dirty="0"/>
              <a:t>Environmental Protection Agency (2024). EPA’s Registered Antimicrobial Products Effective Against </a:t>
            </a:r>
            <a:r>
              <a:rPr lang="en-US" sz="1600" dirty="0" err="1"/>
              <a:t>Clostridioides</a:t>
            </a:r>
            <a:r>
              <a:rPr lang="en-US" sz="1600" dirty="0"/>
              <a:t> difficile (</a:t>
            </a:r>
            <a:r>
              <a:rPr lang="en-US" sz="1600" dirty="0" err="1"/>
              <a:t>c.diff</a:t>
            </a:r>
            <a:r>
              <a:rPr lang="en-US" sz="1600" dirty="0"/>
              <a:t>) Spores [List K]. </a:t>
            </a:r>
            <a:r>
              <a:rPr lang="en-US" sz="1600" i="1" dirty="0"/>
              <a:t>EPA. </a:t>
            </a:r>
            <a:r>
              <a:rPr lang="en-US" sz="1600" dirty="0">
                <a:hlinkClick r:id="rId5"/>
              </a:rPr>
              <a:t>EPA’s Registered Antimicrobial Products Effective Against </a:t>
            </a:r>
            <a:r>
              <a:rPr lang="en-US" sz="1600" dirty="0" err="1">
                <a:hlinkClick r:id="rId5"/>
              </a:rPr>
              <a:t>Clostridioides</a:t>
            </a:r>
            <a:r>
              <a:rPr lang="en-US" sz="1600" dirty="0">
                <a:hlinkClick r:id="rId5"/>
              </a:rPr>
              <a:t> difficile (C. diff) Spores [List K] | US </a:t>
            </a:r>
            <a:r>
              <a:rPr lang="en-US" sz="1600" dirty="0" smtClean="0">
                <a:hlinkClick r:id="rId5"/>
              </a:rPr>
              <a:t>EPA</a:t>
            </a:r>
            <a:endParaRPr lang="en-US" sz="1600" dirty="0"/>
          </a:p>
          <a:p>
            <a:r>
              <a:rPr lang="en-US" sz="1600" dirty="0"/>
              <a:t>Han, Z., Pappas, E., Simmons, A., Fox, J., </a:t>
            </a:r>
            <a:r>
              <a:rPr lang="en-US" sz="1600" dirty="0" err="1"/>
              <a:t>Donskey</a:t>
            </a:r>
            <a:r>
              <a:rPr lang="en-US" sz="1600" dirty="0"/>
              <a:t>, C. J., &amp; Deshpande, A. (2021). Environmental cleaning and disinfection of hospital rooms: A nationwide survey. </a:t>
            </a:r>
            <a:r>
              <a:rPr lang="en-US" sz="1600" i="1" dirty="0"/>
              <a:t>American Journal of Infection Control</a:t>
            </a:r>
            <a:r>
              <a:rPr lang="en-US" sz="1600" dirty="0"/>
              <a:t>, </a:t>
            </a:r>
            <a:r>
              <a:rPr lang="en-US" sz="1600" i="1" dirty="0"/>
              <a:t>49</a:t>
            </a:r>
            <a:r>
              <a:rPr lang="en-US" sz="1600" dirty="0"/>
              <a:t>(1), 34–39. </a:t>
            </a:r>
            <a:r>
              <a:rPr lang="en-US" sz="1600" dirty="0">
                <a:hlinkClick r:id="rId6"/>
              </a:rPr>
              <a:t>https://</a:t>
            </a:r>
            <a:r>
              <a:rPr lang="en-US" sz="1600" dirty="0" smtClean="0">
                <a:hlinkClick r:id="rId6"/>
              </a:rPr>
              <a:t>doi.org/10.1016/j.ajic.2020.08.008</a:t>
            </a:r>
            <a:endParaRPr lang="en-US" sz="1600" dirty="0"/>
          </a:p>
        </p:txBody>
      </p:sp>
    </p:spTree>
    <p:extLst>
      <p:ext uri="{BB962C8B-B14F-4D97-AF65-F5344CB8AC3E}">
        <p14:creationId xmlns:p14="http://schemas.microsoft.com/office/powerpoint/2010/main" val="27615879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a:xfrm>
            <a:off x="844368" y="1796683"/>
            <a:ext cx="10502900" cy="4239491"/>
          </a:xfrm>
        </p:spPr>
        <p:txBody>
          <a:bodyPr>
            <a:normAutofit fontScale="92500" lnSpcReduction="10000"/>
          </a:bodyPr>
          <a:lstStyle/>
          <a:p>
            <a:r>
              <a:rPr lang="en-US" sz="1800" dirty="0" err="1"/>
              <a:t>Hewage</a:t>
            </a:r>
            <a:r>
              <a:rPr lang="en-US" sz="1800" dirty="0"/>
              <a:t>, S. C. N., Cao, L. T. T., Jones, R. M., &amp; Fraser, A. M. (2021). Factors associated with environmental service worker cleaning practices in health care settings: A systematic review of the literature. </a:t>
            </a:r>
            <a:r>
              <a:rPr lang="en-US" sz="1800" i="1" dirty="0"/>
              <a:t>American journal of infection control</a:t>
            </a:r>
            <a:r>
              <a:rPr lang="en-US" sz="1800" dirty="0"/>
              <a:t>, </a:t>
            </a:r>
            <a:r>
              <a:rPr lang="en-US" sz="1800" i="1" dirty="0"/>
              <a:t>49</a:t>
            </a:r>
            <a:r>
              <a:rPr lang="en-US" sz="1800" dirty="0"/>
              <a:t>(7), 919–927. </a:t>
            </a:r>
            <a:r>
              <a:rPr lang="en-US" sz="1800" dirty="0">
                <a:hlinkClick r:id="rId2"/>
              </a:rPr>
              <a:t>https://</a:t>
            </a:r>
            <a:r>
              <a:rPr lang="en-US" sz="1800" dirty="0" smtClean="0">
                <a:hlinkClick r:id="rId2"/>
              </a:rPr>
              <a:t>doi.org/10.1016/j.ajic.2021.01.001</a:t>
            </a:r>
            <a:endParaRPr lang="en-US" sz="1800" dirty="0" smtClean="0"/>
          </a:p>
          <a:p>
            <a:r>
              <a:rPr lang="en-US" sz="1800" dirty="0"/>
              <a:t>Huang, J., Cui, C., Zhou, S., Chen, M., Wu, H., </a:t>
            </a:r>
            <a:r>
              <a:rPr lang="en-US" sz="1800" dirty="0" err="1"/>
              <a:t>Jin</a:t>
            </a:r>
            <a:r>
              <a:rPr lang="en-US" sz="1800" dirty="0"/>
              <a:t>, R., &amp; Chen, X. (2020). Impact of multicenter unified enhanced environmental cleaning and disinfection measures on nosocomial infections among patients in intensive care units. </a:t>
            </a:r>
            <a:r>
              <a:rPr lang="en-US" sz="1800" i="1" dirty="0"/>
              <a:t>The Journal of international medical research</a:t>
            </a:r>
            <a:r>
              <a:rPr lang="en-US" sz="1800" dirty="0"/>
              <a:t>, </a:t>
            </a:r>
            <a:r>
              <a:rPr lang="en-US" sz="1800" i="1" dirty="0"/>
              <a:t>48</a:t>
            </a:r>
            <a:r>
              <a:rPr lang="en-US" sz="1800" dirty="0"/>
              <a:t>(8), 300060520949766. </a:t>
            </a:r>
            <a:r>
              <a:rPr lang="en-US" sz="1800" dirty="0">
                <a:hlinkClick r:id="rId3"/>
              </a:rPr>
              <a:t>https://doi.org/10.1177/0300060520949766</a:t>
            </a:r>
            <a:r>
              <a:rPr lang="en-US" sz="1800" dirty="0"/>
              <a:t> </a:t>
            </a:r>
          </a:p>
          <a:p>
            <a:r>
              <a:rPr lang="en-US" sz="1800" dirty="0"/>
              <a:t>Kramer, A., &amp; </a:t>
            </a:r>
            <a:r>
              <a:rPr lang="en-US" sz="1800" dirty="0" err="1"/>
              <a:t>Assadian</a:t>
            </a:r>
            <a:r>
              <a:rPr lang="en-US" sz="1800" dirty="0"/>
              <a:t>, O. (2014). Survival of Microorganisms on Inanimate Surfaces. </a:t>
            </a:r>
            <a:r>
              <a:rPr lang="en-US" sz="1800" i="1" dirty="0"/>
              <a:t>Use of Biocidal Surfaces for Reduction of Healthcare Acquired Infections</a:t>
            </a:r>
            <a:r>
              <a:rPr lang="en-US" sz="1800" dirty="0"/>
              <a:t>, 7–26. </a:t>
            </a:r>
            <a:r>
              <a:rPr lang="en-US" sz="1800" dirty="0">
                <a:hlinkClick r:id="rId4"/>
              </a:rPr>
              <a:t>https://doi.org/10.1007/978-3-319-08057-4_2</a:t>
            </a:r>
            <a:r>
              <a:rPr lang="en-US" sz="1800" dirty="0"/>
              <a:t> </a:t>
            </a:r>
          </a:p>
          <a:p>
            <a:r>
              <a:rPr lang="en-US" sz="1800" dirty="0"/>
              <a:t>Lei, H., Xiao, S., Cowling, B. J., &amp; Li, Y. (2020). Hand hygiene and surface cleaning should be paired for prevention of fomite transmission. </a:t>
            </a:r>
            <a:r>
              <a:rPr lang="en-US" sz="1800" i="1" dirty="0"/>
              <a:t>Indoor Air</a:t>
            </a:r>
            <a:r>
              <a:rPr lang="en-US" sz="1800" dirty="0"/>
              <a:t>, </a:t>
            </a:r>
            <a:r>
              <a:rPr lang="en-US" sz="1800" i="1" dirty="0"/>
              <a:t>30</a:t>
            </a:r>
            <a:r>
              <a:rPr lang="en-US" sz="1800" dirty="0"/>
              <a:t>(1), 49–59. </a:t>
            </a:r>
            <a:r>
              <a:rPr lang="en-US" sz="1800" dirty="0">
                <a:hlinkClick r:id="rId5"/>
              </a:rPr>
              <a:t>https://</a:t>
            </a:r>
            <a:r>
              <a:rPr lang="en-US" sz="1800" dirty="0" smtClean="0">
                <a:hlinkClick r:id="rId5"/>
              </a:rPr>
              <a:t>doi.org/10.1111/ina.12606</a:t>
            </a:r>
            <a:endParaRPr lang="en-US" sz="1800" dirty="0" smtClean="0"/>
          </a:p>
          <a:p>
            <a:r>
              <a:rPr lang="en-US" sz="1800" dirty="0">
                <a:solidFill>
                  <a:schemeClr val="tx1"/>
                </a:solidFill>
              </a:rPr>
              <a:t>Parry, M. F., </a:t>
            </a:r>
            <a:r>
              <a:rPr lang="en-US" sz="1800" dirty="0" err="1">
                <a:solidFill>
                  <a:schemeClr val="tx1"/>
                </a:solidFill>
              </a:rPr>
              <a:t>Sestovic</a:t>
            </a:r>
            <a:r>
              <a:rPr lang="en-US" sz="1800" dirty="0">
                <a:solidFill>
                  <a:schemeClr val="tx1"/>
                </a:solidFill>
              </a:rPr>
              <a:t>, M., Renz, C., </a:t>
            </a:r>
            <a:r>
              <a:rPr lang="en-US" sz="1800" dirty="0" err="1">
                <a:solidFill>
                  <a:schemeClr val="tx1"/>
                </a:solidFill>
              </a:rPr>
              <a:t>Pangan</a:t>
            </a:r>
            <a:r>
              <a:rPr lang="en-US" sz="1800" dirty="0">
                <a:solidFill>
                  <a:schemeClr val="tx1"/>
                </a:solidFill>
              </a:rPr>
              <a:t>, A., Grant, B., &amp; Shah, A. K. (2022). Environmental cleaning and disinfection: Sustaining changed practice and improving quality in the community hospital. </a:t>
            </a:r>
            <a:r>
              <a:rPr lang="en-US" sz="1800" i="1" dirty="0">
                <a:solidFill>
                  <a:schemeClr val="tx1"/>
                </a:solidFill>
              </a:rPr>
              <a:t>Antimicrobial stewardship &amp; healthcare epidemiology : ASHE</a:t>
            </a:r>
            <a:r>
              <a:rPr lang="en-US" sz="1800" dirty="0">
                <a:solidFill>
                  <a:schemeClr val="tx1"/>
                </a:solidFill>
              </a:rPr>
              <a:t>, </a:t>
            </a:r>
            <a:r>
              <a:rPr lang="en-US" sz="1800" i="1" dirty="0">
                <a:solidFill>
                  <a:schemeClr val="tx1"/>
                </a:solidFill>
              </a:rPr>
              <a:t>2</a:t>
            </a:r>
            <a:r>
              <a:rPr lang="en-US" sz="1800" dirty="0">
                <a:solidFill>
                  <a:schemeClr val="tx1"/>
                </a:solidFill>
              </a:rPr>
              <a:t>(1), e113. </a:t>
            </a:r>
            <a:r>
              <a:rPr lang="en-US" sz="1800" dirty="0">
                <a:solidFill>
                  <a:schemeClr val="tx1"/>
                </a:solidFill>
                <a:hlinkClick r:id="rId6"/>
              </a:rPr>
              <a:t>https://</a:t>
            </a:r>
            <a:r>
              <a:rPr lang="en-US" sz="1800" dirty="0" smtClean="0">
                <a:solidFill>
                  <a:schemeClr val="tx1"/>
                </a:solidFill>
                <a:hlinkClick r:id="rId6"/>
              </a:rPr>
              <a:t>doi.org/10.1017/ash.2022.257</a:t>
            </a:r>
            <a:r>
              <a:rPr lang="en-US" sz="1800" dirty="0" smtClean="0">
                <a:solidFill>
                  <a:schemeClr val="tx1"/>
                </a:solidFill>
              </a:rPr>
              <a:t> </a:t>
            </a:r>
            <a:endParaRPr lang="en-US" sz="1800" dirty="0"/>
          </a:p>
          <a:p>
            <a:endParaRPr lang="en-US" sz="1800" dirty="0">
              <a:solidFill>
                <a:schemeClr val="tx1"/>
              </a:solidFill>
            </a:endParaRPr>
          </a:p>
          <a:p>
            <a:endParaRPr lang="en-US" dirty="0"/>
          </a:p>
          <a:p>
            <a:endParaRPr lang="en-US" dirty="0"/>
          </a:p>
        </p:txBody>
      </p:sp>
    </p:spTree>
    <p:extLst>
      <p:ext uri="{BB962C8B-B14F-4D97-AF65-F5344CB8AC3E}">
        <p14:creationId xmlns:p14="http://schemas.microsoft.com/office/powerpoint/2010/main" val="5745405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a:xfrm>
            <a:off x="844368" y="1796683"/>
            <a:ext cx="10502900" cy="4427471"/>
          </a:xfrm>
        </p:spPr>
        <p:txBody>
          <a:bodyPr>
            <a:normAutofit/>
          </a:bodyPr>
          <a:lstStyle/>
          <a:p>
            <a:r>
              <a:rPr lang="en-US" sz="1700" dirty="0" err="1" smtClean="0"/>
              <a:t>Rutala</a:t>
            </a:r>
            <a:r>
              <a:rPr lang="en-US" sz="1700" dirty="0"/>
              <a:t>, W. A., &amp; Weber, D. J. (2019). Best practices for disinfection of noncritical environmental surfaces and equipment in health care facilities: A bundle approach. </a:t>
            </a:r>
            <a:r>
              <a:rPr lang="en-US" sz="1700" i="1" dirty="0"/>
              <a:t>American journal of infection control</a:t>
            </a:r>
            <a:r>
              <a:rPr lang="en-US" sz="1700" dirty="0"/>
              <a:t>, </a:t>
            </a:r>
            <a:r>
              <a:rPr lang="en-US" sz="1700" i="1" dirty="0"/>
              <a:t>47S</a:t>
            </a:r>
            <a:r>
              <a:rPr lang="en-US" sz="1700" dirty="0"/>
              <a:t>, A96–A105. https://doi.org/10.1016/j.ajic.2019.01.014</a:t>
            </a:r>
          </a:p>
          <a:p>
            <a:r>
              <a:rPr lang="en-US" sz="1700" dirty="0"/>
              <a:t>Stephens, B., </a:t>
            </a:r>
            <a:r>
              <a:rPr lang="en-US" sz="1700" dirty="0" err="1"/>
              <a:t>Azimi</a:t>
            </a:r>
            <a:r>
              <a:rPr lang="en-US" sz="1700" dirty="0"/>
              <a:t>, P., Thoemmes, M. S., </a:t>
            </a:r>
            <a:r>
              <a:rPr lang="en-US" sz="1700" dirty="0" err="1"/>
              <a:t>Heidarinejad</a:t>
            </a:r>
            <a:r>
              <a:rPr lang="en-US" sz="1700" dirty="0"/>
              <a:t>, M., Allen, J. G., &amp; Gilbert, J. A. (2019). Microbial Exchange via Fomites and Implications for Human Health. </a:t>
            </a:r>
            <a:r>
              <a:rPr lang="en-US" sz="1700" i="1" dirty="0"/>
              <a:t>Current pollution reports</a:t>
            </a:r>
            <a:r>
              <a:rPr lang="en-US" sz="1700" dirty="0"/>
              <a:t>, </a:t>
            </a:r>
            <a:r>
              <a:rPr lang="en-US" sz="1700" i="1" dirty="0"/>
              <a:t>5</a:t>
            </a:r>
            <a:r>
              <a:rPr lang="en-US" sz="1700" dirty="0"/>
              <a:t>(4), 198–213. </a:t>
            </a:r>
            <a:r>
              <a:rPr lang="en-US" sz="1700" dirty="0">
                <a:hlinkClick r:id="rId2"/>
              </a:rPr>
              <a:t>https://doi.org/10.1007/s40726-019-00123-6</a:t>
            </a:r>
            <a:r>
              <a:rPr lang="en-US" sz="1700" dirty="0"/>
              <a:t> </a:t>
            </a:r>
          </a:p>
          <a:p>
            <a:r>
              <a:rPr lang="en-US" sz="1700" dirty="0"/>
              <a:t>Watson, P. A., Watson, L. R., &amp; </a:t>
            </a:r>
            <a:r>
              <a:rPr lang="en-US" sz="1700" dirty="0" err="1"/>
              <a:t>Torress</a:t>
            </a:r>
            <a:r>
              <a:rPr lang="en-US" sz="1700" dirty="0"/>
              <a:t>-Cook, A. (2016). Efficacy of a hospital-wide environmental cleaning protocol on hospital-acquired methicillin-resistant </a:t>
            </a:r>
            <a:r>
              <a:rPr lang="en-US" sz="1700" i="1" dirty="0"/>
              <a:t>Staphylococcus aureus</a:t>
            </a:r>
            <a:r>
              <a:rPr lang="en-US" sz="1700" dirty="0"/>
              <a:t> rates. </a:t>
            </a:r>
            <a:r>
              <a:rPr lang="en-US" sz="1700" i="1" dirty="0"/>
              <a:t>Journal of infection prevention</a:t>
            </a:r>
            <a:r>
              <a:rPr lang="en-US" sz="1700" dirty="0"/>
              <a:t>, </a:t>
            </a:r>
            <a:r>
              <a:rPr lang="en-US" sz="1700" i="1" dirty="0"/>
              <a:t>17</a:t>
            </a:r>
            <a:r>
              <a:rPr lang="en-US" sz="1700" dirty="0"/>
              <a:t>(4), 171–176. </a:t>
            </a:r>
            <a:r>
              <a:rPr lang="en-US" sz="1700" dirty="0">
                <a:hlinkClick r:id="rId3"/>
              </a:rPr>
              <a:t>https://</a:t>
            </a:r>
            <a:r>
              <a:rPr lang="en-US" sz="1700" dirty="0" smtClean="0">
                <a:hlinkClick r:id="rId3"/>
              </a:rPr>
              <a:t>doi.org/10.1177/1757177416645342</a:t>
            </a:r>
            <a:endParaRPr lang="en-US" sz="1700" dirty="0" smtClean="0"/>
          </a:p>
          <a:p>
            <a:r>
              <a:rPr lang="en-US" sz="1700" dirty="0"/>
              <a:t>Weber, David </a:t>
            </a:r>
            <a:r>
              <a:rPr lang="en-US" sz="1700" dirty="0" err="1"/>
              <a:t>J.a,b</a:t>
            </a:r>
            <a:r>
              <a:rPr lang="en-US" sz="1700" dirty="0"/>
              <a:t>; Anderson, </a:t>
            </a:r>
            <a:r>
              <a:rPr lang="en-US" sz="1700" dirty="0" err="1"/>
              <a:t>Deverickc</a:t>
            </a:r>
            <a:r>
              <a:rPr lang="en-US" sz="1700" dirty="0"/>
              <a:t>; </a:t>
            </a:r>
            <a:r>
              <a:rPr lang="en-US" sz="1700" dirty="0" err="1"/>
              <a:t>Rutala</a:t>
            </a:r>
            <a:r>
              <a:rPr lang="en-US" sz="1700" dirty="0"/>
              <a:t>, William </a:t>
            </a:r>
            <a:r>
              <a:rPr lang="en-US" sz="1700" dirty="0" err="1"/>
              <a:t>A.a,b</a:t>
            </a:r>
            <a:r>
              <a:rPr lang="en-US" sz="1700" dirty="0"/>
              <a:t>. The role of the surface environment in healthcare-associated infections. Current Opinion in Infectious Diseases 26(4):p 338-344, August 2013. | DOI: </a:t>
            </a:r>
            <a:r>
              <a:rPr lang="en-US" sz="1700" dirty="0" smtClean="0"/>
              <a:t>10.1097/QCO.0b013e3283630f04   </a:t>
            </a:r>
          </a:p>
          <a:p>
            <a:r>
              <a:rPr lang="en-US" sz="1700" dirty="0"/>
              <a:t>Wider, J. (2023). Industry Experts Agree: Invest in EVS: 2023 Environmental Services Resource Guide. </a:t>
            </a:r>
            <a:r>
              <a:rPr lang="en-US" sz="1700" i="1" dirty="0"/>
              <a:t>Healthcare Purchasing News</a:t>
            </a:r>
            <a:r>
              <a:rPr lang="en-US" sz="1700" dirty="0"/>
              <a:t>, </a:t>
            </a:r>
            <a:r>
              <a:rPr lang="en-US" sz="1700" i="1" dirty="0"/>
              <a:t>47</a:t>
            </a:r>
            <a:r>
              <a:rPr lang="en-US" sz="1700" dirty="0"/>
              <a:t>(7), 20–22.</a:t>
            </a:r>
          </a:p>
          <a:p>
            <a:endParaRPr lang="en-US" dirty="0"/>
          </a:p>
        </p:txBody>
      </p:sp>
    </p:spTree>
    <p:extLst>
      <p:ext uri="{BB962C8B-B14F-4D97-AF65-F5344CB8AC3E}">
        <p14:creationId xmlns:p14="http://schemas.microsoft.com/office/powerpoint/2010/main" val="17529060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Follow Us On Social</a:t>
            </a:r>
            <a:endParaRPr lang="en-US" dirty="0"/>
          </a:p>
        </p:txBody>
      </p:sp>
      <p:pic>
        <p:nvPicPr>
          <p:cNvPr id="5" name="Picture 4"/>
          <p:cNvPicPr>
            <a:picLocks noChangeAspect="1"/>
          </p:cNvPicPr>
          <p:nvPr/>
        </p:nvPicPr>
        <p:blipFill>
          <a:blip r:embed="rId2"/>
          <a:stretch>
            <a:fillRect/>
          </a:stretch>
        </p:blipFill>
        <p:spPr>
          <a:xfrm>
            <a:off x="3752680" y="292691"/>
            <a:ext cx="6613946" cy="6054433"/>
          </a:xfrm>
          <a:prstGeom prst="rect">
            <a:avLst/>
          </a:prstGeom>
        </p:spPr>
      </p:pic>
    </p:spTree>
    <p:extLst>
      <p:ext uri="{BB962C8B-B14F-4D97-AF65-F5344CB8AC3E}">
        <p14:creationId xmlns:p14="http://schemas.microsoft.com/office/powerpoint/2010/main" val="28451681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720562" y="4176454"/>
            <a:ext cx="861889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smtClean="0">
                <a:solidFill>
                  <a:srgbClr val="000000"/>
                </a:solidFill>
                <a:latin typeface="Arial" panose="020B0604020202020204"/>
              </a:rPr>
              <a:t>K</a:t>
            </a:r>
            <a:r>
              <a:rPr lang="en-US" sz="3600" noProof="0" dirty="0" smtClean="0">
                <a:solidFill>
                  <a:srgbClr val="000000"/>
                </a:solidFill>
                <a:latin typeface="Arial" panose="020B0604020202020204"/>
              </a:rPr>
              <a:t>entuckyIPT</a:t>
            </a:r>
            <a:r>
              <a:rPr kumimoji="0" lang="en-US" sz="3600" b="0" i="0" u="none" strike="noStrike" kern="1200" cap="none" spc="0" normalizeH="0" baseline="0" noProof="0" dirty="0" smtClean="0">
                <a:ln>
                  <a:noFill/>
                </a:ln>
                <a:solidFill>
                  <a:srgbClr val="000000"/>
                </a:solidFill>
                <a:effectLst/>
                <a:uLnTx/>
                <a:uFillTx/>
                <a:latin typeface="Arial" panose="020B0604020202020204"/>
                <a:ea typeface="+mn-ea"/>
                <a:cs typeface="+mn-cs"/>
              </a:rPr>
              <a:t>raining.org</a:t>
            </a:r>
          </a:p>
        </p:txBody>
      </p:sp>
      <p:pic>
        <p:nvPicPr>
          <p:cNvPr id="3" name="Picture 2"/>
          <p:cNvPicPr>
            <a:picLocks noChangeAspect="1"/>
          </p:cNvPicPr>
          <p:nvPr/>
        </p:nvPicPr>
        <p:blipFill>
          <a:blip r:embed="rId3"/>
          <a:stretch>
            <a:fillRect/>
          </a:stretch>
        </p:blipFill>
        <p:spPr>
          <a:xfrm>
            <a:off x="3163207" y="941676"/>
            <a:ext cx="5331088" cy="2813101"/>
          </a:xfrm>
          <a:prstGeom prst="rect">
            <a:avLst/>
          </a:prstGeom>
        </p:spPr>
      </p:pic>
    </p:spTree>
    <p:extLst>
      <p:ext uri="{BB962C8B-B14F-4D97-AF65-F5344CB8AC3E}">
        <p14:creationId xmlns:p14="http://schemas.microsoft.com/office/powerpoint/2010/main" val="21782756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Reservoirs </a:t>
            </a:r>
            <a:endParaRPr lang="en-US" dirty="0"/>
          </a:p>
        </p:txBody>
      </p:sp>
      <p:sp>
        <p:nvSpPr>
          <p:cNvPr id="6" name="TextBox 5"/>
          <p:cNvSpPr txBox="1"/>
          <p:nvPr/>
        </p:nvSpPr>
        <p:spPr>
          <a:xfrm>
            <a:off x="3709555" y="3967596"/>
            <a:ext cx="6317673" cy="2123658"/>
          </a:xfrm>
          <a:prstGeom prst="rect">
            <a:avLst/>
          </a:prstGeom>
          <a:noFill/>
        </p:spPr>
        <p:txBody>
          <a:bodyPr wrap="square" rtlCol="0">
            <a:spAutoFit/>
          </a:bodyPr>
          <a:lstStyle/>
          <a:p>
            <a:r>
              <a:rPr lang="en-US" sz="2400" dirty="0" smtClean="0">
                <a:solidFill>
                  <a:schemeClr val="tx1">
                    <a:lumMod val="65000"/>
                    <a:lumOff val="35000"/>
                  </a:schemeClr>
                </a:solidFill>
              </a:rPr>
              <a:t>Reservoirs-pathogens </a:t>
            </a:r>
            <a:r>
              <a:rPr lang="en-US" sz="2400" dirty="0">
                <a:solidFill>
                  <a:schemeClr val="tx1">
                    <a:lumMod val="65000"/>
                    <a:lumOff val="35000"/>
                  </a:schemeClr>
                </a:solidFill>
              </a:rPr>
              <a:t>live </a:t>
            </a:r>
            <a:r>
              <a:rPr lang="en-US" sz="2400" dirty="0" smtClean="0">
                <a:solidFill>
                  <a:schemeClr val="tx1">
                    <a:lumMod val="65000"/>
                    <a:lumOff val="35000"/>
                  </a:schemeClr>
                </a:solidFill>
              </a:rPr>
              <a:t>everywhere</a:t>
            </a:r>
          </a:p>
          <a:p>
            <a:pPr marL="742950" lvl="1" indent="-285750">
              <a:buFont typeface="Arial" panose="020B0604020202020204" pitchFamily="34" charset="0"/>
              <a:buChar char="•"/>
            </a:pPr>
            <a:r>
              <a:rPr lang="en-US" dirty="0" smtClean="0">
                <a:solidFill>
                  <a:schemeClr val="tx1">
                    <a:lumMod val="65000"/>
                    <a:lumOff val="35000"/>
                  </a:schemeClr>
                </a:solidFill>
              </a:rPr>
              <a:t>Water</a:t>
            </a:r>
          </a:p>
          <a:p>
            <a:pPr marL="742950" lvl="1" indent="-285750">
              <a:buFont typeface="Arial" panose="020B0604020202020204" pitchFamily="34" charset="0"/>
              <a:buChar char="•"/>
            </a:pPr>
            <a:r>
              <a:rPr lang="en-US" dirty="0" smtClean="0">
                <a:solidFill>
                  <a:schemeClr val="tx1">
                    <a:lumMod val="65000"/>
                    <a:lumOff val="35000"/>
                  </a:schemeClr>
                </a:solidFill>
              </a:rPr>
              <a:t>Wet or moist environments</a:t>
            </a:r>
          </a:p>
          <a:p>
            <a:pPr marL="742950" lvl="1" indent="-285750">
              <a:buFont typeface="Arial" panose="020B0604020202020204" pitchFamily="34" charset="0"/>
              <a:buChar char="•"/>
            </a:pPr>
            <a:r>
              <a:rPr lang="en-US" dirty="0" smtClean="0">
                <a:solidFill>
                  <a:schemeClr val="tx1">
                    <a:lumMod val="65000"/>
                    <a:lumOff val="35000"/>
                  </a:schemeClr>
                </a:solidFill>
              </a:rPr>
              <a:t>Dry surfaces</a:t>
            </a:r>
          </a:p>
          <a:p>
            <a:pPr marL="742950" lvl="1" indent="-285750">
              <a:buFont typeface="Arial" panose="020B0604020202020204" pitchFamily="34" charset="0"/>
              <a:buChar char="•"/>
            </a:pPr>
            <a:r>
              <a:rPr lang="en-US" dirty="0" smtClean="0">
                <a:solidFill>
                  <a:schemeClr val="tx1">
                    <a:lumMod val="65000"/>
                    <a:lumOff val="35000"/>
                  </a:schemeClr>
                </a:solidFill>
              </a:rPr>
              <a:t>Dirt</a:t>
            </a:r>
          </a:p>
          <a:p>
            <a:pPr marL="742950" lvl="1" indent="-285750">
              <a:buFont typeface="Arial" panose="020B0604020202020204" pitchFamily="34" charset="0"/>
              <a:buChar char="•"/>
            </a:pPr>
            <a:r>
              <a:rPr lang="en-US" dirty="0" smtClean="0">
                <a:solidFill>
                  <a:schemeClr val="tx1">
                    <a:lumMod val="65000"/>
                    <a:lumOff val="35000"/>
                  </a:schemeClr>
                </a:solidFill>
              </a:rPr>
              <a:t>Dust </a:t>
            </a:r>
          </a:p>
          <a:p>
            <a:pPr marL="742950" lvl="1" indent="-285750">
              <a:buFont typeface="Arial" panose="020B0604020202020204" pitchFamily="34" charset="0"/>
              <a:buChar char="•"/>
            </a:pPr>
            <a:r>
              <a:rPr lang="en-US" dirty="0" smtClean="0">
                <a:solidFill>
                  <a:schemeClr val="tx1">
                    <a:lumMod val="65000"/>
                    <a:lumOff val="35000"/>
                  </a:schemeClr>
                </a:solidFill>
              </a:rPr>
              <a:t>Devices </a:t>
            </a:r>
            <a:r>
              <a:rPr lang="en-US" dirty="0" smtClean="0"/>
              <a:t> </a:t>
            </a:r>
            <a:endParaRPr lang="en-US" dirty="0"/>
          </a:p>
        </p:txBody>
      </p:sp>
      <p:pic>
        <p:nvPicPr>
          <p:cNvPr id="7" name="Picture 6"/>
          <p:cNvPicPr>
            <a:picLocks noChangeAspect="1"/>
          </p:cNvPicPr>
          <p:nvPr/>
        </p:nvPicPr>
        <p:blipFill>
          <a:blip r:embed="rId3"/>
          <a:stretch>
            <a:fillRect/>
          </a:stretch>
        </p:blipFill>
        <p:spPr>
          <a:xfrm>
            <a:off x="3428012" y="0"/>
            <a:ext cx="8763988" cy="3834245"/>
          </a:xfrm>
          <a:prstGeom prst="rect">
            <a:avLst/>
          </a:prstGeom>
        </p:spPr>
      </p:pic>
      <p:sp>
        <p:nvSpPr>
          <p:cNvPr id="8" name="TextBox 7"/>
          <p:cNvSpPr txBox="1"/>
          <p:nvPr/>
        </p:nvSpPr>
        <p:spPr>
          <a:xfrm>
            <a:off x="845200" y="6328064"/>
            <a:ext cx="2708490" cy="261610"/>
          </a:xfrm>
          <a:prstGeom prst="rect">
            <a:avLst/>
          </a:prstGeom>
          <a:noFill/>
        </p:spPr>
        <p:txBody>
          <a:bodyPr wrap="square" rtlCol="0">
            <a:spAutoFit/>
          </a:bodyPr>
          <a:lstStyle/>
          <a:p>
            <a:r>
              <a:rPr lang="en-US" sz="1100" dirty="0" smtClean="0"/>
              <a:t>(CDC, 2022b)</a:t>
            </a:r>
            <a:endParaRPr lang="en-US" sz="1100" dirty="0"/>
          </a:p>
        </p:txBody>
      </p:sp>
    </p:spTree>
    <p:extLst>
      <p:ext uri="{BB962C8B-B14F-4D97-AF65-F5344CB8AC3E}">
        <p14:creationId xmlns:p14="http://schemas.microsoft.com/office/powerpoint/2010/main" val="954896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fomite? </a:t>
            </a:r>
            <a:endParaRPr lang="en-US" dirty="0"/>
          </a:p>
        </p:txBody>
      </p:sp>
      <p:sp>
        <p:nvSpPr>
          <p:cNvPr id="3" name="Content Placeholder 2"/>
          <p:cNvSpPr>
            <a:spLocks noGrp="1"/>
          </p:cNvSpPr>
          <p:nvPr>
            <p:ph idx="1"/>
          </p:nvPr>
        </p:nvSpPr>
        <p:spPr/>
        <p:txBody>
          <a:bodyPr/>
          <a:lstStyle/>
          <a:p>
            <a:r>
              <a:rPr lang="en-US" dirty="0" smtClean="0"/>
              <a:t>Inanimate objects</a:t>
            </a:r>
          </a:p>
          <a:p>
            <a:r>
              <a:rPr lang="en-US" dirty="0" smtClean="0"/>
              <a:t>Can harbor colonized bacteria </a:t>
            </a:r>
          </a:p>
          <a:p>
            <a:r>
              <a:rPr lang="en-US" dirty="0" smtClean="0"/>
              <a:t>May serve as a step in the pathway of transmission to the host</a:t>
            </a:r>
            <a:endParaRPr lang="en-US" dirty="0"/>
          </a:p>
        </p:txBody>
      </p:sp>
      <p:sp>
        <p:nvSpPr>
          <p:cNvPr id="4" name="TextBox 3"/>
          <p:cNvSpPr txBox="1"/>
          <p:nvPr/>
        </p:nvSpPr>
        <p:spPr>
          <a:xfrm>
            <a:off x="845200" y="6328064"/>
            <a:ext cx="2708490" cy="261610"/>
          </a:xfrm>
          <a:prstGeom prst="rect">
            <a:avLst/>
          </a:prstGeom>
          <a:noFill/>
        </p:spPr>
        <p:txBody>
          <a:bodyPr wrap="square" rtlCol="0">
            <a:spAutoFit/>
          </a:bodyPr>
          <a:lstStyle/>
          <a:p>
            <a:r>
              <a:rPr lang="en-US" sz="1100" dirty="0" smtClean="0"/>
              <a:t>(Stephens et al, 2019)</a:t>
            </a:r>
            <a:endParaRPr lang="en-US" sz="1100" dirty="0"/>
          </a:p>
        </p:txBody>
      </p:sp>
    </p:spTree>
    <p:extLst>
      <p:ext uri="{BB962C8B-B14F-4D97-AF65-F5344CB8AC3E}">
        <p14:creationId xmlns:p14="http://schemas.microsoft.com/office/powerpoint/2010/main" val="5576269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Transmission </a:t>
            </a:r>
            <a:endParaRPr lang="en-US" dirty="0"/>
          </a:p>
        </p:txBody>
      </p:sp>
      <p:sp>
        <p:nvSpPr>
          <p:cNvPr id="3" name="Content Placeholder 2"/>
          <p:cNvSpPr>
            <a:spLocks noGrp="1"/>
          </p:cNvSpPr>
          <p:nvPr>
            <p:ph idx="1"/>
          </p:nvPr>
        </p:nvSpPr>
        <p:spPr>
          <a:xfrm>
            <a:off x="3869268" y="864108"/>
            <a:ext cx="1897687" cy="5006756"/>
          </a:xfrm>
        </p:spPr>
        <p:txBody>
          <a:bodyPr/>
          <a:lstStyle/>
          <a:p>
            <a:r>
              <a:rPr lang="en-US" dirty="0" smtClean="0"/>
              <a:t>Contact</a:t>
            </a:r>
          </a:p>
          <a:p>
            <a:r>
              <a:rPr lang="en-US" dirty="0" smtClean="0"/>
              <a:t>Sprays and splashes</a:t>
            </a:r>
          </a:p>
          <a:p>
            <a:r>
              <a:rPr lang="en-US" dirty="0" smtClean="0"/>
              <a:t>Inhalation</a:t>
            </a:r>
          </a:p>
          <a:p>
            <a:r>
              <a:rPr lang="en-US" dirty="0" smtClean="0"/>
              <a:t>Sharps injuries </a:t>
            </a:r>
            <a:endParaRPr lang="en-US" dirty="0"/>
          </a:p>
        </p:txBody>
      </p:sp>
      <p:pic>
        <p:nvPicPr>
          <p:cNvPr id="5" name="Picture 4"/>
          <p:cNvPicPr>
            <a:picLocks noChangeAspect="1"/>
          </p:cNvPicPr>
          <p:nvPr/>
        </p:nvPicPr>
        <p:blipFill>
          <a:blip r:embed="rId3"/>
          <a:stretch>
            <a:fillRect/>
          </a:stretch>
        </p:blipFill>
        <p:spPr>
          <a:xfrm>
            <a:off x="5496791" y="846619"/>
            <a:ext cx="5608397" cy="4720221"/>
          </a:xfrm>
          <a:prstGeom prst="rect">
            <a:avLst/>
          </a:prstGeom>
        </p:spPr>
      </p:pic>
      <p:sp>
        <p:nvSpPr>
          <p:cNvPr id="6" name="TextBox 5"/>
          <p:cNvSpPr txBox="1"/>
          <p:nvPr/>
        </p:nvSpPr>
        <p:spPr>
          <a:xfrm>
            <a:off x="845200" y="6328064"/>
            <a:ext cx="2708490" cy="430887"/>
          </a:xfrm>
          <a:prstGeom prst="rect">
            <a:avLst/>
          </a:prstGeom>
          <a:noFill/>
        </p:spPr>
        <p:txBody>
          <a:bodyPr wrap="square" rtlCol="0">
            <a:spAutoFit/>
          </a:bodyPr>
          <a:lstStyle/>
          <a:p>
            <a:r>
              <a:rPr lang="en-US" sz="1100" dirty="0" smtClean="0"/>
              <a:t>(</a:t>
            </a:r>
            <a:r>
              <a:rPr lang="en-US" sz="1100" dirty="0" err="1" smtClean="0"/>
              <a:t>Artasensi</a:t>
            </a:r>
            <a:r>
              <a:rPr lang="en-US" sz="1100" dirty="0" smtClean="0"/>
              <a:t>, </a:t>
            </a:r>
            <a:r>
              <a:rPr lang="en-US" sz="1100" dirty="0" err="1" smtClean="0"/>
              <a:t>Mazzotta</a:t>
            </a:r>
            <a:r>
              <a:rPr lang="en-US" sz="1100" dirty="0" smtClean="0"/>
              <a:t>, </a:t>
            </a:r>
            <a:r>
              <a:rPr lang="en-US" sz="1100" dirty="0" err="1" smtClean="0"/>
              <a:t>Fumagalli</a:t>
            </a:r>
            <a:r>
              <a:rPr lang="en-US" sz="1100" dirty="0" smtClean="0"/>
              <a:t>, 2021; CDC, 2022d)</a:t>
            </a:r>
            <a:endParaRPr lang="en-US" sz="1100" dirty="0"/>
          </a:p>
        </p:txBody>
      </p:sp>
    </p:spTree>
    <p:extLst>
      <p:ext uri="{BB962C8B-B14F-4D97-AF65-F5344CB8AC3E}">
        <p14:creationId xmlns:p14="http://schemas.microsoft.com/office/powerpoint/2010/main" val="6919509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Top 15 HAI Pathogens Reported to NHSN, Adults, 2018 – 2021</a:t>
            </a:r>
            <a:r>
              <a:rPr lang="en-US" b="1" dirty="0"/>
              <a:t/>
            </a:r>
            <a:br>
              <a:rPr lang="en-US" b="1" dirty="0"/>
            </a:br>
            <a:r>
              <a:rPr lang="en-US" b="1" dirty="0" smtClean="0"/>
              <a:t/>
            </a:r>
            <a:br>
              <a:rPr lang="en-US" b="1" dirty="0" smtClean="0"/>
            </a:br>
            <a:endParaRPr lang="en-US" dirty="0"/>
          </a:p>
        </p:txBody>
      </p:sp>
      <p:pic>
        <p:nvPicPr>
          <p:cNvPr id="4" name="Content Placeholder 3"/>
          <p:cNvPicPr>
            <a:picLocks noGrp="1" noChangeAspect="1"/>
          </p:cNvPicPr>
          <p:nvPr>
            <p:ph idx="1"/>
          </p:nvPr>
        </p:nvPicPr>
        <p:blipFill>
          <a:blip r:embed="rId3"/>
          <a:stretch>
            <a:fillRect/>
          </a:stretch>
        </p:blipFill>
        <p:spPr>
          <a:xfrm>
            <a:off x="5164282" y="432300"/>
            <a:ext cx="4383611" cy="5552575"/>
          </a:xfrm>
          <a:prstGeom prst="rect">
            <a:avLst/>
          </a:prstGeom>
        </p:spPr>
      </p:pic>
      <p:sp>
        <p:nvSpPr>
          <p:cNvPr id="5" name="TextBox 4"/>
          <p:cNvSpPr txBox="1"/>
          <p:nvPr/>
        </p:nvSpPr>
        <p:spPr>
          <a:xfrm>
            <a:off x="845200" y="6328064"/>
            <a:ext cx="2708490" cy="261610"/>
          </a:xfrm>
          <a:prstGeom prst="rect">
            <a:avLst/>
          </a:prstGeom>
          <a:noFill/>
        </p:spPr>
        <p:txBody>
          <a:bodyPr wrap="square" rtlCol="0">
            <a:spAutoFit/>
          </a:bodyPr>
          <a:lstStyle/>
          <a:p>
            <a:r>
              <a:rPr lang="en-US" sz="1100" dirty="0" smtClean="0"/>
              <a:t>(CDC, 2023b)</a:t>
            </a:r>
            <a:endParaRPr lang="en-US" sz="1100" dirty="0"/>
          </a:p>
        </p:txBody>
      </p:sp>
    </p:spTree>
    <p:extLst>
      <p:ext uri="{BB962C8B-B14F-4D97-AF65-F5344CB8AC3E}">
        <p14:creationId xmlns:p14="http://schemas.microsoft.com/office/powerpoint/2010/main" val="14307815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Antimicrobial Resistance Threats </a:t>
            </a:r>
            <a:endParaRPr lang="en-US" dirty="0"/>
          </a:p>
        </p:txBody>
      </p:sp>
      <p:pic>
        <p:nvPicPr>
          <p:cNvPr id="5" name="Picture 4"/>
          <p:cNvPicPr>
            <a:picLocks noChangeAspect="1"/>
          </p:cNvPicPr>
          <p:nvPr/>
        </p:nvPicPr>
        <p:blipFill>
          <a:blip r:embed="rId3"/>
          <a:stretch>
            <a:fillRect/>
          </a:stretch>
        </p:blipFill>
        <p:spPr>
          <a:xfrm>
            <a:off x="3582710" y="676809"/>
            <a:ext cx="6862604" cy="5307939"/>
          </a:xfrm>
          <a:prstGeom prst="rect">
            <a:avLst/>
          </a:prstGeom>
        </p:spPr>
      </p:pic>
      <p:sp>
        <p:nvSpPr>
          <p:cNvPr id="6" name="TextBox 5"/>
          <p:cNvSpPr txBox="1"/>
          <p:nvPr/>
        </p:nvSpPr>
        <p:spPr>
          <a:xfrm>
            <a:off x="845200" y="6328064"/>
            <a:ext cx="2708490" cy="261610"/>
          </a:xfrm>
          <a:prstGeom prst="rect">
            <a:avLst/>
          </a:prstGeom>
          <a:noFill/>
        </p:spPr>
        <p:txBody>
          <a:bodyPr wrap="square" rtlCol="0">
            <a:spAutoFit/>
          </a:bodyPr>
          <a:lstStyle/>
          <a:p>
            <a:r>
              <a:rPr lang="en-US" sz="1100" dirty="0" smtClean="0"/>
              <a:t>(CDC, 2023b)</a:t>
            </a:r>
            <a:endParaRPr lang="en-US" sz="1100" dirty="0"/>
          </a:p>
        </p:txBody>
      </p:sp>
    </p:spTree>
    <p:extLst>
      <p:ext uri="{BB962C8B-B14F-4D97-AF65-F5344CB8AC3E}">
        <p14:creationId xmlns:p14="http://schemas.microsoft.com/office/powerpoint/2010/main" val="3977732259"/>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Custom 1">
      <a:dk1>
        <a:srgbClr val="000000"/>
      </a:dk1>
      <a:lt1>
        <a:srgbClr val="FFFFFF"/>
      </a:lt1>
      <a:dk2>
        <a:srgbClr val="545454"/>
      </a:dk2>
      <a:lt2>
        <a:srgbClr val="BFBFBF"/>
      </a:lt2>
      <a:accent1>
        <a:srgbClr val="2950A3"/>
      </a:accent1>
      <a:accent2>
        <a:srgbClr val="EE1B23"/>
      </a:accent2>
      <a:accent3>
        <a:srgbClr val="90BB23"/>
      </a:accent3>
      <a:accent4>
        <a:srgbClr val="EE7008"/>
      </a:accent4>
      <a:accent5>
        <a:srgbClr val="1AB39F"/>
      </a:accent5>
      <a:accent6>
        <a:srgbClr val="D5393D"/>
      </a:accent6>
      <a:hlink>
        <a:srgbClr val="90BB23"/>
      </a:hlink>
      <a:folHlink>
        <a:srgbClr val="EE700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Content Slide">
  <a:themeElements>
    <a:clrScheme name="Custom 2">
      <a:dk1>
        <a:srgbClr val="000000"/>
      </a:dk1>
      <a:lt1>
        <a:srgbClr val="FFFFFF"/>
      </a:lt1>
      <a:dk2>
        <a:srgbClr val="545454"/>
      </a:dk2>
      <a:lt2>
        <a:srgbClr val="BFBFBF"/>
      </a:lt2>
      <a:accent1>
        <a:srgbClr val="11277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3.xml><?xml version="1.0" encoding="utf-8"?>
<a:theme xmlns:a="http://schemas.openxmlformats.org/drawingml/2006/main" name="Bookend Slide">
  <a:themeElements>
    <a:clrScheme name="Custom 2">
      <a:dk1>
        <a:srgbClr val="000000"/>
      </a:dk1>
      <a:lt1>
        <a:srgbClr val="FFFFFF"/>
      </a:lt1>
      <a:dk2>
        <a:srgbClr val="545454"/>
      </a:dk2>
      <a:lt2>
        <a:srgbClr val="BFBFBF"/>
      </a:lt2>
      <a:accent1>
        <a:srgbClr val="11277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90645</TotalTime>
  <Words>7536</Words>
  <Application>Microsoft Office PowerPoint</Application>
  <PresentationFormat>Widescreen</PresentationFormat>
  <Paragraphs>701</Paragraphs>
  <Slides>47</Slides>
  <Notes>42</Notes>
  <HiddenSlides>0</HiddenSlides>
  <MMClips>1</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47</vt:i4>
      </vt:variant>
    </vt:vector>
  </HeadingPairs>
  <TitlesOfParts>
    <vt:vector size="54" baseType="lpstr">
      <vt:lpstr>Arial</vt:lpstr>
      <vt:lpstr>Calibri</vt:lpstr>
      <vt:lpstr>Garamond</vt:lpstr>
      <vt:lpstr>Wingdings 2</vt:lpstr>
      <vt:lpstr>Frame</vt:lpstr>
      <vt:lpstr>Content Slide</vt:lpstr>
      <vt:lpstr>Bookend Slide</vt:lpstr>
      <vt:lpstr>Environmental Cleaning and Disinfection </vt:lpstr>
      <vt:lpstr>PowerPoint Presentation</vt:lpstr>
      <vt:lpstr>Objectives</vt:lpstr>
      <vt:lpstr>Pathogens and the environment</vt:lpstr>
      <vt:lpstr>Reservoirs </vt:lpstr>
      <vt:lpstr>What is a fomite? </vt:lpstr>
      <vt:lpstr>Transmission </vt:lpstr>
      <vt:lpstr>The Top 15 HAI Pathogens Reported to NHSN, Adults, 2018 – 2021  </vt:lpstr>
      <vt:lpstr>Antimicrobial Resistance Threats </vt:lpstr>
      <vt:lpstr>Pathogen Lifespan</vt:lpstr>
      <vt:lpstr>Pathogen Lifespan</vt:lpstr>
      <vt:lpstr>Five Elements of How Germs Spread </vt:lpstr>
      <vt:lpstr>Contaminated Surface to Patient </vt:lpstr>
      <vt:lpstr>Cleaning vs Disinfection </vt:lpstr>
      <vt:lpstr>Importance of cleaning and disinfection</vt:lpstr>
      <vt:lpstr>Core Components of Environmental Cleaning and Disinfection </vt:lpstr>
      <vt:lpstr>Effects of EVS education, monitoring, and feedback process</vt:lpstr>
      <vt:lpstr>MDRO Reduction </vt:lpstr>
      <vt:lpstr>Environmental and patient cleaning protocol </vt:lpstr>
      <vt:lpstr>High Touch Surfaces </vt:lpstr>
      <vt:lpstr>High Touch Object Examples </vt:lpstr>
      <vt:lpstr>Types of Disinfectants </vt:lpstr>
      <vt:lpstr>EPA’s List K</vt:lpstr>
      <vt:lpstr>Factors affecting activity of antimicrobials </vt:lpstr>
      <vt:lpstr>Selecting an agent</vt:lpstr>
      <vt:lpstr>Read the label</vt:lpstr>
      <vt:lpstr>Survey on High Touch Areas vs Floors </vt:lpstr>
      <vt:lpstr>Daily vs Terminal Clean Selection </vt:lpstr>
      <vt:lpstr>General Technique</vt:lpstr>
      <vt:lpstr>Around the room</vt:lpstr>
      <vt:lpstr>Around the room</vt:lpstr>
      <vt:lpstr>Bathrooms </vt:lpstr>
      <vt:lpstr>Frequency of cleaning and disinfecting </vt:lpstr>
      <vt:lpstr>Monitoring and Evaluation</vt:lpstr>
      <vt:lpstr>Monitoring Cleaning and Disinfection Processes </vt:lpstr>
      <vt:lpstr>Evaluating Cleaning and Disinfection Processes </vt:lpstr>
      <vt:lpstr>Methods for evaluating </vt:lpstr>
      <vt:lpstr>Objects to evaluate</vt:lpstr>
      <vt:lpstr>Policy </vt:lpstr>
      <vt:lpstr>Trainings and education   </vt:lpstr>
      <vt:lpstr>References </vt:lpstr>
      <vt:lpstr>References </vt:lpstr>
      <vt:lpstr>References </vt:lpstr>
      <vt:lpstr>References </vt:lpstr>
      <vt:lpstr>References </vt:lpstr>
      <vt:lpstr>Follow Us On Social</vt:lpstr>
      <vt:lpstr>PowerPoint Presentation</vt:lpstr>
    </vt:vector>
  </TitlesOfParts>
  <Company>Norton Healthcare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Song, Chelsea M.</dc:creator>
  <cp:lastModifiedBy>Song, Chelsea M.</cp:lastModifiedBy>
  <cp:revision>224</cp:revision>
  <dcterms:created xsi:type="dcterms:W3CDTF">2022-08-23T13:20:09Z</dcterms:created>
  <dcterms:modified xsi:type="dcterms:W3CDTF">2024-08-01T13:29:29Z</dcterms:modified>
</cp:coreProperties>
</file>